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DM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DMSans-bold.fntdata"/><Relationship Id="rId27" Type="http://schemas.openxmlformats.org/officeDocument/2006/relationships/font" Target="fonts/DM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DM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f6cf3061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f6cf3061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title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58d72898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58d72898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58d72898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58d72898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f9ad3425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f9ad3425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59ac141a3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59ac141a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59ac141a3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59ac141a3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59ac141a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59ac141a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59ac141a3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59ac141a3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59ac141a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59ac141a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59ac141a3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59ac141a3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59ac141a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59ac141a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62ce885d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62ce885d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team and mission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59ac141a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59ac141a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59ac141a3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59ac141a3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4366095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4366095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problem (There are already ways people read and share news out there, but in our needfinding and EP testing we saw people who were unenergized and feeling hopeless. When you read the news a common feeling you get is “what can I do about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f6cf305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f6cf30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solution (We are the thing you can do about it. idea is to get offline!!!)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f6cf3061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f6cf3061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our name and value proposition. With our app, you can see the changes happening in your communities and contribute to it, and it’s just an extra no-frills layer on top of the news-reading experience.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58d7289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58d7289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58d72898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58d72898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58d72898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58d72898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f9ad3425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f9ad342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29.png"/><Relationship Id="rId7"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9.png"/><Relationship Id="rId7"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10.png"/><Relationship Id="rId5"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jp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4035125" y="0"/>
            <a:ext cx="5108700" cy="51435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rotWithShape="1">
          <a:blip r:embed="rId3">
            <a:alphaModFix/>
          </a:blip>
          <a:srcRect b="0" l="13038" r="19789" t="48796"/>
          <a:stretch/>
        </p:blipFill>
        <p:spPr>
          <a:xfrm rot="-3632331">
            <a:off x="-504249" y="-908739"/>
            <a:ext cx="3740549" cy="3234127"/>
          </a:xfrm>
          <a:prstGeom prst="rect">
            <a:avLst/>
          </a:prstGeom>
          <a:noFill/>
          <a:ln>
            <a:noFill/>
          </a:ln>
        </p:spPr>
      </p:pic>
      <p:pic>
        <p:nvPicPr>
          <p:cNvPr id="56" name="Google Shape;56;p13"/>
          <p:cNvPicPr preferRelativeResize="0"/>
          <p:nvPr/>
        </p:nvPicPr>
        <p:blipFill rotWithShape="1">
          <a:blip r:embed="rId4">
            <a:alphaModFix/>
          </a:blip>
          <a:srcRect b="47354" l="4508" r="11380" t="0"/>
          <a:stretch/>
        </p:blipFill>
        <p:spPr>
          <a:xfrm rot="751481">
            <a:off x="-608678" y="3196568"/>
            <a:ext cx="4535531" cy="2707838"/>
          </a:xfrm>
          <a:prstGeom prst="rect">
            <a:avLst/>
          </a:prstGeom>
          <a:noFill/>
          <a:ln>
            <a:noFill/>
          </a:ln>
        </p:spPr>
      </p:pic>
      <p:sp>
        <p:nvSpPr>
          <p:cNvPr id="57" name="Google Shape;57;p13"/>
          <p:cNvSpPr txBox="1"/>
          <p:nvPr>
            <p:ph idx="4294967295" type="ctrTitle"/>
          </p:nvPr>
        </p:nvSpPr>
        <p:spPr>
          <a:xfrm>
            <a:off x="4260405" y="2292225"/>
            <a:ext cx="4273800" cy="1370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800">
                <a:solidFill>
                  <a:srgbClr val="000000"/>
                </a:solidFill>
                <a:latin typeface="DM Sans"/>
                <a:ea typeface="DM Sans"/>
                <a:cs typeface="DM Sans"/>
                <a:sym typeface="DM Sans"/>
              </a:rPr>
              <a:t>Digital Democracy</a:t>
            </a:r>
            <a:r>
              <a:rPr lang="en" sz="2800">
                <a:solidFill>
                  <a:srgbClr val="000000"/>
                </a:solidFill>
                <a:latin typeface="DM Sans"/>
                <a:ea typeface="DM Sans"/>
                <a:cs typeface="DM Sans"/>
                <a:sym typeface="DM Sans"/>
              </a:rPr>
              <a:t>:</a:t>
            </a:r>
            <a:endParaRPr sz="280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rPr b="1" lang="en">
                <a:solidFill>
                  <a:srgbClr val="000000"/>
                </a:solidFill>
                <a:latin typeface="DM Sans"/>
                <a:ea typeface="DM Sans"/>
                <a:cs typeface="DM Sans"/>
                <a:sym typeface="DM Sans"/>
              </a:rPr>
              <a:t>Interactive Medium-Fi Prototype</a:t>
            </a:r>
            <a:endParaRPr b="1" sz="2800">
              <a:solidFill>
                <a:srgbClr val="000000"/>
              </a:solidFill>
              <a:latin typeface="DM Sans"/>
              <a:ea typeface="DM Sans"/>
              <a:cs typeface="DM Sans"/>
              <a:sym typeface="DM Sans"/>
            </a:endParaRPr>
          </a:p>
        </p:txBody>
      </p:sp>
      <p:sp>
        <p:nvSpPr>
          <p:cNvPr id="58" name="Google Shape;58;p13"/>
          <p:cNvSpPr txBox="1"/>
          <p:nvPr>
            <p:ph idx="4294967295" type="ctrTitle"/>
          </p:nvPr>
        </p:nvSpPr>
        <p:spPr>
          <a:xfrm>
            <a:off x="4260400" y="3823650"/>
            <a:ext cx="3037500" cy="6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DM Sans"/>
                <a:ea typeface="DM Sans"/>
                <a:cs typeface="DM Sans"/>
                <a:sym typeface="DM Sans"/>
              </a:rPr>
              <a:t>Sharewaves</a:t>
            </a:r>
            <a:endParaRPr sz="2000">
              <a:solidFill>
                <a:srgbClr val="000000"/>
              </a:solidFill>
              <a:latin typeface="DM Sans"/>
              <a:ea typeface="DM Sans"/>
              <a:cs typeface="DM Sans"/>
              <a:sym typeface="DM Sans"/>
            </a:endParaRPr>
          </a:p>
          <a:p>
            <a:pPr indent="0" lvl="0" marL="0" rtl="0" algn="l">
              <a:spcBef>
                <a:spcPts val="0"/>
              </a:spcBef>
              <a:spcAft>
                <a:spcPts val="0"/>
              </a:spcAft>
              <a:buNone/>
            </a:pPr>
            <a:r>
              <a:rPr lang="en" sz="1400">
                <a:solidFill>
                  <a:srgbClr val="000000"/>
                </a:solidFill>
                <a:latin typeface="DM Sans"/>
                <a:ea typeface="DM Sans"/>
                <a:cs typeface="DM Sans"/>
                <a:sym typeface="DM Sans"/>
              </a:rPr>
              <a:t>Garrick F. | Gen S. | Grace W.</a:t>
            </a:r>
            <a:endParaRPr sz="1400">
              <a:solidFill>
                <a:srgbClr val="000000"/>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Major Design Changes: Trending bar</a:t>
            </a:r>
            <a:endParaRPr>
              <a:latin typeface="DM Sans"/>
              <a:ea typeface="DM Sans"/>
              <a:cs typeface="DM Sans"/>
              <a:sym typeface="DM Sans"/>
            </a:endParaRPr>
          </a:p>
        </p:txBody>
      </p:sp>
      <p:sp>
        <p:nvSpPr>
          <p:cNvPr id="145" name="Google Shape;145;p22"/>
          <p:cNvSpPr txBox="1"/>
          <p:nvPr>
            <p:ph idx="1" type="body"/>
          </p:nvPr>
        </p:nvSpPr>
        <p:spPr>
          <a:xfrm>
            <a:off x="311700" y="1017725"/>
            <a:ext cx="8520600" cy="16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Our</a:t>
            </a:r>
            <a:r>
              <a:rPr lang="en">
                <a:latin typeface="DM Sans"/>
                <a:ea typeface="DM Sans"/>
                <a:cs typeface="DM Sans"/>
                <a:sym typeface="DM Sans"/>
              </a:rPr>
              <a:t> low-fi bar caused confusion among participants. People weren’t sure what the bar represented, or thought it represented progress in a game. </a:t>
            </a:r>
            <a:endParaRPr>
              <a:latin typeface="DM Sans"/>
              <a:ea typeface="DM Sans"/>
              <a:cs typeface="DM Sans"/>
              <a:sym typeface="DM Sans"/>
            </a:endParaRPr>
          </a:p>
          <a:p>
            <a:pPr indent="0" lvl="0" marL="0" rtl="0" algn="l">
              <a:spcBef>
                <a:spcPts val="1600"/>
              </a:spcBef>
              <a:spcAft>
                <a:spcPts val="1600"/>
              </a:spcAft>
              <a:buNone/>
            </a:pPr>
            <a:r>
              <a:rPr lang="en">
                <a:latin typeface="DM Sans"/>
                <a:ea typeface="DM Sans"/>
                <a:cs typeface="DM Sans"/>
                <a:sym typeface="DM Sans"/>
              </a:rPr>
              <a:t>We wanted to better communicate the idea of ‘riding the wave’ of interest in a topic, and let users click on the bar and explore different trending topics. </a:t>
            </a:r>
            <a:endParaRPr>
              <a:latin typeface="DM Sans"/>
              <a:ea typeface="DM Sans"/>
              <a:cs typeface="DM Sans"/>
              <a:sym typeface="DM Sans"/>
            </a:endParaRPr>
          </a:p>
        </p:txBody>
      </p:sp>
      <p:sp>
        <p:nvSpPr>
          <p:cNvPr id="146" name="Google Shape;146;p22"/>
          <p:cNvSpPr txBox="1"/>
          <p:nvPr/>
        </p:nvSpPr>
        <p:spPr>
          <a:xfrm>
            <a:off x="3807738" y="2720088"/>
            <a:ext cx="12525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Ideation</a:t>
            </a:r>
            <a:endParaRPr b="1">
              <a:latin typeface="DM Sans"/>
              <a:ea typeface="DM Sans"/>
              <a:cs typeface="DM Sans"/>
              <a:sym typeface="DM Sans"/>
            </a:endParaRPr>
          </a:p>
        </p:txBody>
      </p:sp>
      <p:sp>
        <p:nvSpPr>
          <p:cNvPr id="147" name="Google Shape;147;p22"/>
          <p:cNvSpPr txBox="1"/>
          <p:nvPr/>
        </p:nvSpPr>
        <p:spPr>
          <a:xfrm>
            <a:off x="6692675" y="2720088"/>
            <a:ext cx="19323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Med-fi </a:t>
            </a:r>
            <a:endParaRPr b="1">
              <a:latin typeface="DM Sans"/>
              <a:ea typeface="DM Sans"/>
              <a:cs typeface="DM Sans"/>
              <a:sym typeface="DM Sans"/>
            </a:endParaRPr>
          </a:p>
        </p:txBody>
      </p:sp>
      <p:sp>
        <p:nvSpPr>
          <p:cNvPr id="148" name="Google Shape;148;p22"/>
          <p:cNvSpPr txBox="1"/>
          <p:nvPr/>
        </p:nvSpPr>
        <p:spPr>
          <a:xfrm>
            <a:off x="311700" y="2720088"/>
            <a:ext cx="18636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Low-fi </a:t>
            </a:r>
            <a:endParaRPr b="1">
              <a:latin typeface="DM Sans"/>
              <a:ea typeface="DM Sans"/>
              <a:cs typeface="DM Sans"/>
              <a:sym typeface="DM Sans"/>
            </a:endParaRPr>
          </a:p>
        </p:txBody>
      </p:sp>
      <p:pic>
        <p:nvPicPr>
          <p:cNvPr id="149" name="Google Shape;149;p22"/>
          <p:cNvPicPr preferRelativeResize="0"/>
          <p:nvPr/>
        </p:nvPicPr>
        <p:blipFill>
          <a:blip r:embed="rId3">
            <a:alphaModFix/>
          </a:blip>
          <a:stretch>
            <a:fillRect/>
          </a:stretch>
        </p:blipFill>
        <p:spPr>
          <a:xfrm>
            <a:off x="6692675" y="3126024"/>
            <a:ext cx="1932301" cy="1686676"/>
          </a:xfrm>
          <a:prstGeom prst="rect">
            <a:avLst/>
          </a:prstGeom>
          <a:noFill/>
          <a:ln>
            <a:noFill/>
          </a:ln>
        </p:spPr>
      </p:pic>
      <p:pic>
        <p:nvPicPr>
          <p:cNvPr id="150" name="Google Shape;150;p22"/>
          <p:cNvPicPr preferRelativeResize="0"/>
          <p:nvPr/>
        </p:nvPicPr>
        <p:blipFill>
          <a:blip r:embed="rId4">
            <a:alphaModFix/>
          </a:blip>
          <a:stretch>
            <a:fillRect/>
          </a:stretch>
        </p:blipFill>
        <p:spPr>
          <a:xfrm rot="10800000">
            <a:off x="3690926" y="3157337"/>
            <a:ext cx="2207424" cy="1698751"/>
          </a:xfrm>
          <a:prstGeom prst="rect">
            <a:avLst/>
          </a:prstGeom>
          <a:noFill/>
          <a:ln>
            <a:noFill/>
          </a:ln>
        </p:spPr>
      </p:pic>
      <p:pic>
        <p:nvPicPr>
          <p:cNvPr id="151" name="Google Shape;151;p22"/>
          <p:cNvPicPr preferRelativeResize="0"/>
          <p:nvPr/>
        </p:nvPicPr>
        <p:blipFill>
          <a:blip r:embed="rId5">
            <a:alphaModFix/>
          </a:blip>
          <a:stretch>
            <a:fillRect/>
          </a:stretch>
        </p:blipFill>
        <p:spPr>
          <a:xfrm>
            <a:off x="390525" y="3157327"/>
            <a:ext cx="2859875" cy="1038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Major Design Changes: Ride the Wave Screen</a:t>
            </a:r>
            <a:endParaRPr>
              <a:latin typeface="DM Sans"/>
              <a:ea typeface="DM Sans"/>
              <a:cs typeface="DM Sans"/>
              <a:sym typeface="DM Sans"/>
            </a:endParaRPr>
          </a:p>
        </p:txBody>
      </p:sp>
      <p:sp>
        <p:nvSpPr>
          <p:cNvPr id="157" name="Google Shape;157;p23"/>
          <p:cNvSpPr txBox="1"/>
          <p:nvPr>
            <p:ph idx="1" type="body"/>
          </p:nvPr>
        </p:nvSpPr>
        <p:spPr>
          <a:xfrm>
            <a:off x="311700" y="1017725"/>
            <a:ext cx="8520600" cy="16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People were suspicious of our pop-up “Ride the Wave” screen, which showed just one event. </a:t>
            </a:r>
            <a:endParaRPr>
              <a:latin typeface="DM Sans"/>
              <a:ea typeface="DM Sans"/>
              <a:cs typeface="DM Sans"/>
              <a:sym typeface="DM Sans"/>
            </a:endParaRPr>
          </a:p>
          <a:p>
            <a:pPr indent="0" lvl="0" marL="0" rtl="0" algn="l">
              <a:spcBef>
                <a:spcPts val="1600"/>
              </a:spcBef>
              <a:spcAft>
                <a:spcPts val="1600"/>
              </a:spcAft>
              <a:buNone/>
            </a:pPr>
            <a:r>
              <a:rPr lang="en">
                <a:latin typeface="DM Sans"/>
                <a:ea typeface="DM Sans"/>
                <a:cs typeface="DM Sans"/>
                <a:sym typeface="DM Sans"/>
              </a:rPr>
              <a:t>In our med-fi prototype, we allowed users to choose from several different options with varying levels of engagement. </a:t>
            </a:r>
            <a:endParaRPr>
              <a:latin typeface="DM Sans"/>
              <a:ea typeface="DM Sans"/>
              <a:cs typeface="DM Sans"/>
              <a:sym typeface="DM Sans"/>
            </a:endParaRPr>
          </a:p>
        </p:txBody>
      </p:sp>
      <p:sp>
        <p:nvSpPr>
          <p:cNvPr id="158" name="Google Shape;158;p23"/>
          <p:cNvSpPr txBox="1"/>
          <p:nvPr/>
        </p:nvSpPr>
        <p:spPr>
          <a:xfrm>
            <a:off x="3807738" y="2631413"/>
            <a:ext cx="12525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Ideation</a:t>
            </a:r>
            <a:endParaRPr b="1">
              <a:latin typeface="DM Sans"/>
              <a:ea typeface="DM Sans"/>
              <a:cs typeface="DM Sans"/>
              <a:sym typeface="DM Sans"/>
            </a:endParaRPr>
          </a:p>
        </p:txBody>
      </p:sp>
      <p:sp>
        <p:nvSpPr>
          <p:cNvPr id="159" name="Google Shape;159;p23"/>
          <p:cNvSpPr txBox="1"/>
          <p:nvPr/>
        </p:nvSpPr>
        <p:spPr>
          <a:xfrm>
            <a:off x="6692675" y="2631413"/>
            <a:ext cx="19323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Med-fi</a:t>
            </a:r>
            <a:endParaRPr b="1">
              <a:latin typeface="DM Sans"/>
              <a:ea typeface="DM Sans"/>
              <a:cs typeface="DM Sans"/>
              <a:sym typeface="DM Sans"/>
            </a:endParaRPr>
          </a:p>
        </p:txBody>
      </p:sp>
      <p:sp>
        <p:nvSpPr>
          <p:cNvPr id="160" name="Google Shape;160;p23"/>
          <p:cNvSpPr txBox="1"/>
          <p:nvPr/>
        </p:nvSpPr>
        <p:spPr>
          <a:xfrm>
            <a:off x="311725" y="2631413"/>
            <a:ext cx="18636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Low-fi </a:t>
            </a:r>
            <a:endParaRPr b="1">
              <a:latin typeface="DM Sans"/>
              <a:ea typeface="DM Sans"/>
              <a:cs typeface="DM Sans"/>
              <a:sym typeface="DM Sans"/>
            </a:endParaRPr>
          </a:p>
        </p:txBody>
      </p:sp>
      <p:pic>
        <p:nvPicPr>
          <p:cNvPr id="161" name="Google Shape;161;p23"/>
          <p:cNvPicPr preferRelativeResize="0"/>
          <p:nvPr/>
        </p:nvPicPr>
        <p:blipFill>
          <a:blip r:embed="rId3">
            <a:alphaModFix/>
          </a:blip>
          <a:stretch>
            <a:fillRect/>
          </a:stretch>
        </p:blipFill>
        <p:spPr>
          <a:xfrm>
            <a:off x="390525" y="3048288"/>
            <a:ext cx="2375768" cy="1802888"/>
          </a:xfrm>
          <a:prstGeom prst="rect">
            <a:avLst/>
          </a:prstGeom>
          <a:noFill/>
          <a:ln>
            <a:noFill/>
          </a:ln>
        </p:spPr>
      </p:pic>
      <p:pic>
        <p:nvPicPr>
          <p:cNvPr id="162" name="Google Shape;162;p23"/>
          <p:cNvPicPr preferRelativeResize="0"/>
          <p:nvPr/>
        </p:nvPicPr>
        <p:blipFill>
          <a:blip r:embed="rId4">
            <a:alphaModFix/>
          </a:blip>
          <a:stretch>
            <a:fillRect/>
          </a:stretch>
        </p:blipFill>
        <p:spPr>
          <a:xfrm>
            <a:off x="3807745" y="3035818"/>
            <a:ext cx="1252500" cy="1947882"/>
          </a:xfrm>
          <a:prstGeom prst="rect">
            <a:avLst/>
          </a:prstGeom>
          <a:noFill/>
          <a:ln>
            <a:noFill/>
          </a:ln>
        </p:spPr>
      </p:pic>
      <p:pic>
        <p:nvPicPr>
          <p:cNvPr id="163" name="Google Shape;163;p23"/>
          <p:cNvPicPr preferRelativeResize="0"/>
          <p:nvPr/>
        </p:nvPicPr>
        <p:blipFill>
          <a:blip r:embed="rId5">
            <a:alphaModFix/>
          </a:blip>
          <a:stretch>
            <a:fillRect/>
          </a:stretch>
        </p:blipFill>
        <p:spPr>
          <a:xfrm>
            <a:off x="5551901" y="3048301"/>
            <a:ext cx="3178751" cy="1947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DM Sans"/>
                <a:ea typeface="DM Sans"/>
                <a:cs typeface="DM Sans"/>
                <a:sym typeface="DM Sans"/>
              </a:rPr>
              <a:t>Medium-Fi Prototype Task Flows</a:t>
            </a:r>
            <a:endParaRPr sz="360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p:nvPr/>
        </p:nvSpPr>
        <p:spPr>
          <a:xfrm>
            <a:off x="364275" y="325250"/>
            <a:ext cx="49221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Simple task:</a:t>
            </a:r>
            <a:r>
              <a:rPr lang="en" sz="2000">
                <a:solidFill>
                  <a:schemeClr val="dk1"/>
                </a:solidFill>
                <a:latin typeface="DM Sans"/>
                <a:ea typeface="DM Sans"/>
                <a:cs typeface="DM Sans"/>
                <a:sym typeface="DM Sans"/>
              </a:rPr>
              <a:t> discover nearby stories</a:t>
            </a:r>
            <a:endParaRPr b="1" sz="2000">
              <a:solidFill>
                <a:schemeClr val="dk1"/>
              </a:solidFill>
              <a:latin typeface="DM Sans"/>
              <a:ea typeface="DM Sans"/>
              <a:cs typeface="DM Sans"/>
              <a:sym typeface="DM Sans"/>
            </a:endParaRPr>
          </a:p>
        </p:txBody>
      </p:sp>
      <p:pic>
        <p:nvPicPr>
          <p:cNvPr id="174" name="Google Shape;174;p25"/>
          <p:cNvPicPr preferRelativeResize="0"/>
          <p:nvPr/>
        </p:nvPicPr>
        <p:blipFill>
          <a:blip r:embed="rId3">
            <a:alphaModFix/>
          </a:blip>
          <a:stretch>
            <a:fillRect/>
          </a:stretch>
        </p:blipFill>
        <p:spPr>
          <a:xfrm>
            <a:off x="435725" y="1050175"/>
            <a:ext cx="2221637" cy="3950351"/>
          </a:xfrm>
          <a:prstGeom prst="rect">
            <a:avLst/>
          </a:prstGeom>
          <a:noFill/>
          <a:ln>
            <a:noFill/>
          </a:ln>
        </p:spPr>
      </p:pic>
      <p:pic>
        <p:nvPicPr>
          <p:cNvPr id="175" name="Google Shape;175;p25"/>
          <p:cNvPicPr preferRelativeResize="0"/>
          <p:nvPr/>
        </p:nvPicPr>
        <p:blipFill>
          <a:blip r:embed="rId4">
            <a:alphaModFix/>
          </a:blip>
          <a:stretch>
            <a:fillRect/>
          </a:stretch>
        </p:blipFill>
        <p:spPr>
          <a:xfrm>
            <a:off x="2950324" y="1050175"/>
            <a:ext cx="4985880" cy="3950351"/>
          </a:xfrm>
          <a:prstGeom prst="rect">
            <a:avLst/>
          </a:prstGeom>
          <a:noFill/>
          <a:ln>
            <a:noFill/>
          </a:ln>
        </p:spPr>
      </p:pic>
      <p:cxnSp>
        <p:nvCxnSpPr>
          <p:cNvPr id="176" name="Google Shape;176;p25"/>
          <p:cNvCxnSpPr/>
          <p:nvPr/>
        </p:nvCxnSpPr>
        <p:spPr>
          <a:xfrm flipH="1" rot="10800000">
            <a:off x="1529975" y="2648200"/>
            <a:ext cx="1377900" cy="331200"/>
          </a:xfrm>
          <a:prstGeom prst="curvedConnector3">
            <a:avLst>
              <a:gd fmla="val 50000" name="adj1"/>
            </a:avLst>
          </a:prstGeom>
          <a:noFill/>
          <a:ln cap="flat" cmpd="sng" w="19050">
            <a:solidFill>
              <a:schemeClr val="dk2"/>
            </a:solidFill>
            <a:prstDash val="solid"/>
            <a:round/>
            <a:headEnd len="med" w="med" type="oval"/>
            <a:tailEnd len="med" w="med" type="triangle"/>
          </a:ln>
        </p:spPr>
      </p:cxnSp>
      <p:cxnSp>
        <p:nvCxnSpPr>
          <p:cNvPr id="177" name="Google Shape;177;p25"/>
          <p:cNvCxnSpPr/>
          <p:nvPr/>
        </p:nvCxnSpPr>
        <p:spPr>
          <a:xfrm flipH="1" rot="10800000">
            <a:off x="4849375" y="4187375"/>
            <a:ext cx="912600" cy="438300"/>
          </a:xfrm>
          <a:prstGeom prst="curvedConnector3">
            <a:avLst>
              <a:gd fmla="val 50000" name="adj1"/>
            </a:avLst>
          </a:prstGeom>
          <a:noFill/>
          <a:ln cap="flat" cmpd="sng" w="19050">
            <a:solidFill>
              <a:schemeClr val="dk2"/>
            </a:solidFill>
            <a:prstDash val="solid"/>
            <a:round/>
            <a:headEnd len="med" w="med" type="oval"/>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6"/>
          <p:cNvSpPr/>
          <p:nvPr/>
        </p:nvSpPr>
        <p:spPr>
          <a:xfrm>
            <a:off x="364275" y="325250"/>
            <a:ext cx="49221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Simple task:</a:t>
            </a:r>
            <a:r>
              <a:rPr lang="en" sz="2000">
                <a:solidFill>
                  <a:schemeClr val="dk1"/>
                </a:solidFill>
                <a:latin typeface="DM Sans"/>
                <a:ea typeface="DM Sans"/>
                <a:cs typeface="DM Sans"/>
                <a:sym typeface="DM Sans"/>
              </a:rPr>
              <a:t> discover nearby stories</a:t>
            </a:r>
            <a:endParaRPr b="1" sz="2000">
              <a:solidFill>
                <a:schemeClr val="dk1"/>
              </a:solidFill>
              <a:latin typeface="DM Sans"/>
              <a:ea typeface="DM Sans"/>
              <a:cs typeface="DM Sans"/>
              <a:sym typeface="DM Sans"/>
            </a:endParaRPr>
          </a:p>
        </p:txBody>
      </p:sp>
      <p:pic>
        <p:nvPicPr>
          <p:cNvPr id="183" name="Google Shape;183;p26"/>
          <p:cNvPicPr preferRelativeResize="0"/>
          <p:nvPr/>
        </p:nvPicPr>
        <p:blipFill>
          <a:blip r:embed="rId3">
            <a:alphaModFix/>
          </a:blip>
          <a:stretch>
            <a:fillRect/>
          </a:stretch>
        </p:blipFill>
        <p:spPr>
          <a:xfrm>
            <a:off x="435725" y="1050175"/>
            <a:ext cx="2221637" cy="3950351"/>
          </a:xfrm>
          <a:prstGeom prst="rect">
            <a:avLst/>
          </a:prstGeom>
          <a:noFill/>
          <a:ln>
            <a:noFill/>
          </a:ln>
        </p:spPr>
      </p:pic>
      <p:pic>
        <p:nvPicPr>
          <p:cNvPr id="184" name="Google Shape;184;p26"/>
          <p:cNvPicPr preferRelativeResize="0"/>
          <p:nvPr/>
        </p:nvPicPr>
        <p:blipFill>
          <a:blip r:embed="rId4">
            <a:alphaModFix/>
          </a:blip>
          <a:stretch>
            <a:fillRect/>
          </a:stretch>
        </p:blipFill>
        <p:spPr>
          <a:xfrm>
            <a:off x="2974175" y="1050175"/>
            <a:ext cx="4976291" cy="3950351"/>
          </a:xfrm>
          <a:prstGeom prst="rect">
            <a:avLst/>
          </a:prstGeom>
          <a:noFill/>
          <a:ln>
            <a:noFill/>
          </a:ln>
        </p:spPr>
      </p:pic>
      <p:cxnSp>
        <p:nvCxnSpPr>
          <p:cNvPr id="185" name="Google Shape;185;p26"/>
          <p:cNvCxnSpPr/>
          <p:nvPr/>
        </p:nvCxnSpPr>
        <p:spPr>
          <a:xfrm flipH="1" rot="10800000">
            <a:off x="1019975" y="2773750"/>
            <a:ext cx="1923600" cy="80400"/>
          </a:xfrm>
          <a:prstGeom prst="curvedConnector3">
            <a:avLst>
              <a:gd fmla="val 50000" name="adj1"/>
            </a:avLst>
          </a:prstGeom>
          <a:noFill/>
          <a:ln cap="flat" cmpd="sng" w="19050">
            <a:solidFill>
              <a:schemeClr val="dk2"/>
            </a:solidFill>
            <a:prstDash val="solid"/>
            <a:round/>
            <a:headEnd len="med" w="med" type="oval"/>
            <a:tailEnd len="med" w="med" type="triangle"/>
          </a:ln>
        </p:spPr>
      </p:cxnSp>
      <p:cxnSp>
        <p:nvCxnSpPr>
          <p:cNvPr id="186" name="Google Shape;186;p26"/>
          <p:cNvCxnSpPr/>
          <p:nvPr/>
        </p:nvCxnSpPr>
        <p:spPr>
          <a:xfrm flipH="1" rot="10800000">
            <a:off x="4912300" y="3981375"/>
            <a:ext cx="778200" cy="680400"/>
          </a:xfrm>
          <a:prstGeom prst="curvedConnector3">
            <a:avLst>
              <a:gd fmla="val 50000" name="adj1"/>
            </a:avLst>
          </a:prstGeom>
          <a:noFill/>
          <a:ln cap="flat" cmpd="sng" w="19050">
            <a:solidFill>
              <a:schemeClr val="dk2"/>
            </a:solidFill>
            <a:prstDash val="solid"/>
            <a:round/>
            <a:headEnd len="med" w="med" type="oval"/>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7"/>
          <p:cNvSpPr/>
          <p:nvPr/>
        </p:nvSpPr>
        <p:spPr>
          <a:xfrm>
            <a:off x="364275" y="325250"/>
            <a:ext cx="49221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Medium</a:t>
            </a:r>
            <a:r>
              <a:rPr b="1" lang="en" sz="2000">
                <a:solidFill>
                  <a:schemeClr val="dk1"/>
                </a:solidFill>
                <a:latin typeface="DM Sans"/>
                <a:ea typeface="DM Sans"/>
                <a:cs typeface="DM Sans"/>
                <a:sym typeface="DM Sans"/>
              </a:rPr>
              <a:t> task:</a:t>
            </a:r>
            <a:r>
              <a:rPr lang="en" sz="2000">
                <a:solidFill>
                  <a:schemeClr val="dk1"/>
                </a:solidFill>
                <a:latin typeface="DM Sans"/>
                <a:ea typeface="DM Sans"/>
                <a:cs typeface="DM Sans"/>
                <a:sym typeface="DM Sans"/>
              </a:rPr>
              <a:t> share your stories</a:t>
            </a:r>
            <a:endParaRPr b="1" sz="2000">
              <a:solidFill>
                <a:schemeClr val="dk1"/>
              </a:solidFill>
              <a:latin typeface="DM Sans"/>
              <a:ea typeface="DM Sans"/>
              <a:cs typeface="DM Sans"/>
              <a:sym typeface="DM Sans"/>
            </a:endParaRPr>
          </a:p>
        </p:txBody>
      </p:sp>
      <p:pic>
        <p:nvPicPr>
          <p:cNvPr id="192" name="Google Shape;192;p27"/>
          <p:cNvPicPr preferRelativeResize="0"/>
          <p:nvPr/>
        </p:nvPicPr>
        <p:blipFill>
          <a:blip r:embed="rId3">
            <a:alphaModFix/>
          </a:blip>
          <a:stretch>
            <a:fillRect/>
          </a:stretch>
        </p:blipFill>
        <p:spPr>
          <a:xfrm>
            <a:off x="247212" y="1542700"/>
            <a:ext cx="1540151" cy="2767524"/>
          </a:xfrm>
          <a:prstGeom prst="rect">
            <a:avLst/>
          </a:prstGeom>
          <a:noFill/>
          <a:ln>
            <a:noFill/>
          </a:ln>
        </p:spPr>
      </p:pic>
      <p:pic>
        <p:nvPicPr>
          <p:cNvPr id="193" name="Google Shape;193;p27"/>
          <p:cNvPicPr preferRelativeResize="0"/>
          <p:nvPr/>
        </p:nvPicPr>
        <p:blipFill>
          <a:blip r:embed="rId4">
            <a:alphaModFix/>
          </a:blip>
          <a:stretch>
            <a:fillRect/>
          </a:stretch>
        </p:blipFill>
        <p:spPr>
          <a:xfrm>
            <a:off x="2032963" y="1553825"/>
            <a:ext cx="1540150" cy="2747298"/>
          </a:xfrm>
          <a:prstGeom prst="rect">
            <a:avLst/>
          </a:prstGeom>
          <a:noFill/>
          <a:ln>
            <a:noFill/>
          </a:ln>
        </p:spPr>
      </p:pic>
      <p:pic>
        <p:nvPicPr>
          <p:cNvPr id="194" name="Google Shape;194;p27"/>
          <p:cNvPicPr preferRelativeResize="0"/>
          <p:nvPr/>
        </p:nvPicPr>
        <p:blipFill>
          <a:blip r:embed="rId5">
            <a:alphaModFix/>
          </a:blip>
          <a:stretch>
            <a:fillRect/>
          </a:stretch>
        </p:blipFill>
        <p:spPr>
          <a:xfrm>
            <a:off x="3801925" y="1548234"/>
            <a:ext cx="1540150" cy="2756456"/>
          </a:xfrm>
          <a:prstGeom prst="rect">
            <a:avLst/>
          </a:prstGeom>
          <a:noFill/>
          <a:ln>
            <a:noFill/>
          </a:ln>
        </p:spPr>
      </p:pic>
      <p:pic>
        <p:nvPicPr>
          <p:cNvPr id="195" name="Google Shape;195;p27"/>
          <p:cNvPicPr preferRelativeResize="0"/>
          <p:nvPr/>
        </p:nvPicPr>
        <p:blipFill>
          <a:blip r:embed="rId6">
            <a:alphaModFix/>
          </a:blip>
          <a:stretch>
            <a:fillRect/>
          </a:stretch>
        </p:blipFill>
        <p:spPr>
          <a:xfrm>
            <a:off x="5608738" y="1562338"/>
            <a:ext cx="1540150" cy="2730282"/>
          </a:xfrm>
          <a:prstGeom prst="rect">
            <a:avLst/>
          </a:prstGeom>
          <a:noFill/>
          <a:ln>
            <a:noFill/>
          </a:ln>
        </p:spPr>
      </p:pic>
      <p:pic>
        <p:nvPicPr>
          <p:cNvPr id="196" name="Google Shape;196;p27"/>
          <p:cNvPicPr preferRelativeResize="0"/>
          <p:nvPr/>
        </p:nvPicPr>
        <p:blipFill>
          <a:blip r:embed="rId7">
            <a:alphaModFix/>
          </a:blip>
          <a:stretch>
            <a:fillRect/>
          </a:stretch>
        </p:blipFill>
        <p:spPr>
          <a:xfrm>
            <a:off x="7356637" y="1574713"/>
            <a:ext cx="1540150" cy="2705478"/>
          </a:xfrm>
          <a:prstGeom prst="rect">
            <a:avLst/>
          </a:prstGeom>
          <a:noFill/>
          <a:ln>
            <a:noFill/>
          </a:ln>
        </p:spPr>
      </p:pic>
      <p:cxnSp>
        <p:nvCxnSpPr>
          <p:cNvPr id="197" name="Google Shape;197;p27"/>
          <p:cNvCxnSpPr/>
          <p:nvPr/>
        </p:nvCxnSpPr>
        <p:spPr>
          <a:xfrm flipH="1" rot="10800000">
            <a:off x="1172100" y="3721875"/>
            <a:ext cx="876900" cy="331200"/>
          </a:xfrm>
          <a:prstGeom prst="curvedConnector3">
            <a:avLst>
              <a:gd fmla="val 50000" name="adj1"/>
            </a:avLst>
          </a:prstGeom>
          <a:noFill/>
          <a:ln cap="flat" cmpd="sng" w="19050">
            <a:solidFill>
              <a:schemeClr val="dk2"/>
            </a:solidFill>
            <a:prstDash val="solid"/>
            <a:round/>
            <a:headEnd len="med" w="med" type="oval"/>
            <a:tailEnd len="med" w="med" type="triangle"/>
          </a:ln>
        </p:spPr>
      </p:cxnSp>
      <p:cxnSp>
        <p:nvCxnSpPr>
          <p:cNvPr id="198" name="Google Shape;198;p27"/>
          <p:cNvCxnSpPr/>
          <p:nvPr/>
        </p:nvCxnSpPr>
        <p:spPr>
          <a:xfrm flipH="1" rot="10800000">
            <a:off x="2657300" y="3319125"/>
            <a:ext cx="1109400" cy="402900"/>
          </a:xfrm>
          <a:prstGeom prst="curvedConnector3">
            <a:avLst>
              <a:gd fmla="val 50000" name="adj1"/>
            </a:avLst>
          </a:prstGeom>
          <a:noFill/>
          <a:ln cap="flat" cmpd="sng" w="19050">
            <a:solidFill>
              <a:schemeClr val="dk2"/>
            </a:solidFill>
            <a:prstDash val="solid"/>
            <a:round/>
            <a:headEnd len="med" w="med" type="oval"/>
            <a:tailEnd len="med" w="med" type="triangle"/>
          </a:ln>
        </p:spPr>
      </p:cxnSp>
      <p:cxnSp>
        <p:nvCxnSpPr>
          <p:cNvPr id="199" name="Google Shape;199;p27"/>
          <p:cNvCxnSpPr/>
          <p:nvPr/>
        </p:nvCxnSpPr>
        <p:spPr>
          <a:xfrm flipH="1" rot="10800000">
            <a:off x="4635225" y="3489325"/>
            <a:ext cx="974700" cy="618000"/>
          </a:xfrm>
          <a:prstGeom prst="curvedConnector3">
            <a:avLst>
              <a:gd fmla="val 50000" name="adj1"/>
            </a:avLst>
          </a:prstGeom>
          <a:noFill/>
          <a:ln cap="flat" cmpd="sng" w="19050">
            <a:solidFill>
              <a:schemeClr val="dk2"/>
            </a:solidFill>
            <a:prstDash val="solid"/>
            <a:round/>
            <a:headEnd len="med" w="med" type="oval"/>
            <a:tailEnd len="med" w="med" type="triangle"/>
          </a:ln>
        </p:spPr>
      </p:cxnSp>
      <p:cxnSp>
        <p:nvCxnSpPr>
          <p:cNvPr id="200" name="Google Shape;200;p27"/>
          <p:cNvCxnSpPr/>
          <p:nvPr/>
        </p:nvCxnSpPr>
        <p:spPr>
          <a:xfrm flipH="1" rot="10800000">
            <a:off x="6926000" y="3829225"/>
            <a:ext cx="455400" cy="278100"/>
          </a:xfrm>
          <a:prstGeom prst="curvedConnector3">
            <a:avLst>
              <a:gd fmla="val 50000" name="adj1"/>
            </a:avLst>
          </a:prstGeom>
          <a:noFill/>
          <a:ln cap="flat" cmpd="sng" w="19050">
            <a:solidFill>
              <a:schemeClr val="dk2"/>
            </a:solidFill>
            <a:prstDash val="solid"/>
            <a:round/>
            <a:headEnd len="med" w="med" type="oval"/>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8"/>
          <p:cNvPicPr preferRelativeResize="0"/>
          <p:nvPr/>
        </p:nvPicPr>
        <p:blipFill>
          <a:blip r:embed="rId3">
            <a:alphaModFix/>
          </a:blip>
          <a:stretch>
            <a:fillRect/>
          </a:stretch>
        </p:blipFill>
        <p:spPr>
          <a:xfrm>
            <a:off x="169850" y="1476913"/>
            <a:ext cx="1540151" cy="2767524"/>
          </a:xfrm>
          <a:prstGeom prst="rect">
            <a:avLst/>
          </a:prstGeom>
          <a:noFill/>
          <a:ln>
            <a:noFill/>
          </a:ln>
        </p:spPr>
      </p:pic>
      <p:pic>
        <p:nvPicPr>
          <p:cNvPr id="206" name="Google Shape;206;p28"/>
          <p:cNvPicPr preferRelativeResize="0"/>
          <p:nvPr/>
        </p:nvPicPr>
        <p:blipFill>
          <a:blip r:embed="rId4">
            <a:alphaModFix/>
          </a:blip>
          <a:stretch>
            <a:fillRect/>
          </a:stretch>
        </p:blipFill>
        <p:spPr>
          <a:xfrm>
            <a:off x="1896200" y="1487025"/>
            <a:ext cx="1540150" cy="2747298"/>
          </a:xfrm>
          <a:prstGeom prst="rect">
            <a:avLst/>
          </a:prstGeom>
          <a:noFill/>
          <a:ln>
            <a:noFill/>
          </a:ln>
        </p:spPr>
      </p:pic>
      <p:sp>
        <p:nvSpPr>
          <p:cNvPr id="207" name="Google Shape;207;p28"/>
          <p:cNvSpPr/>
          <p:nvPr/>
        </p:nvSpPr>
        <p:spPr>
          <a:xfrm>
            <a:off x="364275" y="325250"/>
            <a:ext cx="49221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Medium task:</a:t>
            </a:r>
            <a:r>
              <a:rPr lang="en" sz="2000">
                <a:solidFill>
                  <a:schemeClr val="dk1"/>
                </a:solidFill>
                <a:latin typeface="DM Sans"/>
                <a:ea typeface="DM Sans"/>
                <a:cs typeface="DM Sans"/>
                <a:sym typeface="DM Sans"/>
              </a:rPr>
              <a:t> share your stories</a:t>
            </a:r>
            <a:endParaRPr b="1" sz="2000">
              <a:solidFill>
                <a:schemeClr val="dk1"/>
              </a:solidFill>
              <a:latin typeface="DM Sans"/>
              <a:ea typeface="DM Sans"/>
              <a:cs typeface="DM Sans"/>
              <a:sym typeface="DM Sans"/>
            </a:endParaRPr>
          </a:p>
        </p:txBody>
      </p:sp>
      <p:pic>
        <p:nvPicPr>
          <p:cNvPr id="208" name="Google Shape;208;p28"/>
          <p:cNvPicPr preferRelativeResize="0"/>
          <p:nvPr/>
        </p:nvPicPr>
        <p:blipFill>
          <a:blip r:embed="rId5">
            <a:alphaModFix/>
          </a:blip>
          <a:stretch>
            <a:fillRect/>
          </a:stretch>
        </p:blipFill>
        <p:spPr>
          <a:xfrm>
            <a:off x="3622551" y="1487025"/>
            <a:ext cx="1566706" cy="2767525"/>
          </a:xfrm>
          <a:prstGeom prst="rect">
            <a:avLst/>
          </a:prstGeom>
          <a:noFill/>
          <a:ln>
            <a:noFill/>
          </a:ln>
        </p:spPr>
      </p:pic>
      <p:pic>
        <p:nvPicPr>
          <p:cNvPr id="209" name="Google Shape;209;p28"/>
          <p:cNvPicPr preferRelativeResize="0"/>
          <p:nvPr/>
        </p:nvPicPr>
        <p:blipFill>
          <a:blip r:embed="rId6">
            <a:alphaModFix/>
          </a:blip>
          <a:stretch>
            <a:fillRect/>
          </a:stretch>
        </p:blipFill>
        <p:spPr>
          <a:xfrm>
            <a:off x="5435875" y="1490587"/>
            <a:ext cx="1540150" cy="2760398"/>
          </a:xfrm>
          <a:prstGeom prst="rect">
            <a:avLst/>
          </a:prstGeom>
          <a:noFill/>
          <a:ln>
            <a:noFill/>
          </a:ln>
        </p:spPr>
      </p:pic>
      <p:pic>
        <p:nvPicPr>
          <p:cNvPr id="210" name="Google Shape;210;p28"/>
          <p:cNvPicPr preferRelativeResize="0"/>
          <p:nvPr/>
        </p:nvPicPr>
        <p:blipFill>
          <a:blip r:embed="rId7">
            <a:alphaModFix/>
          </a:blip>
          <a:stretch>
            <a:fillRect/>
          </a:stretch>
        </p:blipFill>
        <p:spPr>
          <a:xfrm>
            <a:off x="7222650" y="1475900"/>
            <a:ext cx="1566700" cy="2769572"/>
          </a:xfrm>
          <a:prstGeom prst="rect">
            <a:avLst/>
          </a:prstGeom>
          <a:noFill/>
          <a:ln>
            <a:noFill/>
          </a:ln>
        </p:spPr>
      </p:pic>
      <p:cxnSp>
        <p:nvCxnSpPr>
          <p:cNvPr id="211" name="Google Shape;211;p28"/>
          <p:cNvCxnSpPr/>
          <p:nvPr/>
        </p:nvCxnSpPr>
        <p:spPr>
          <a:xfrm flipH="1" rot="10800000">
            <a:off x="1100500" y="3525325"/>
            <a:ext cx="787500" cy="483000"/>
          </a:xfrm>
          <a:prstGeom prst="curvedConnector3">
            <a:avLst>
              <a:gd fmla="val 50000" name="adj1"/>
            </a:avLst>
          </a:prstGeom>
          <a:noFill/>
          <a:ln cap="flat" cmpd="sng" w="19050">
            <a:solidFill>
              <a:schemeClr val="dk2"/>
            </a:solidFill>
            <a:prstDash val="solid"/>
            <a:round/>
            <a:headEnd len="med" w="med" type="oval"/>
            <a:tailEnd len="med" w="med" type="triangle"/>
          </a:ln>
        </p:spPr>
      </p:cxnSp>
      <p:cxnSp>
        <p:nvCxnSpPr>
          <p:cNvPr id="212" name="Google Shape;212;p28"/>
          <p:cNvCxnSpPr/>
          <p:nvPr/>
        </p:nvCxnSpPr>
        <p:spPr>
          <a:xfrm flipH="1" rot="10800000">
            <a:off x="2972988" y="3229775"/>
            <a:ext cx="758100" cy="429900"/>
          </a:xfrm>
          <a:prstGeom prst="curvedConnector3">
            <a:avLst>
              <a:gd fmla="val 50000" name="adj1"/>
            </a:avLst>
          </a:prstGeom>
          <a:noFill/>
          <a:ln cap="flat" cmpd="sng" w="19050">
            <a:solidFill>
              <a:schemeClr val="dk2"/>
            </a:solidFill>
            <a:prstDash val="solid"/>
            <a:round/>
            <a:headEnd len="med" w="med" type="oval"/>
            <a:tailEnd len="med" w="med" type="triangle"/>
          </a:ln>
        </p:spPr>
      </p:cxnSp>
      <p:cxnSp>
        <p:nvCxnSpPr>
          <p:cNvPr id="213" name="Google Shape;213;p28"/>
          <p:cNvCxnSpPr/>
          <p:nvPr/>
        </p:nvCxnSpPr>
        <p:spPr>
          <a:xfrm flipH="1" rot="10800000">
            <a:off x="4787325" y="3086725"/>
            <a:ext cx="956700" cy="54300"/>
          </a:xfrm>
          <a:prstGeom prst="curvedConnector3">
            <a:avLst>
              <a:gd fmla="val 50000" name="adj1"/>
            </a:avLst>
          </a:prstGeom>
          <a:noFill/>
          <a:ln cap="flat" cmpd="sng" w="19050">
            <a:solidFill>
              <a:schemeClr val="dk2"/>
            </a:solidFill>
            <a:prstDash val="solid"/>
            <a:round/>
            <a:headEnd len="med" w="med" type="oval"/>
            <a:tailEnd len="med" w="med" type="triangle"/>
          </a:ln>
        </p:spPr>
      </p:cxnSp>
      <p:cxnSp>
        <p:nvCxnSpPr>
          <p:cNvPr id="214" name="Google Shape;214;p28"/>
          <p:cNvCxnSpPr/>
          <p:nvPr/>
        </p:nvCxnSpPr>
        <p:spPr>
          <a:xfrm flipH="1" rot="10800000">
            <a:off x="6800725" y="3104725"/>
            <a:ext cx="401700" cy="242400"/>
          </a:xfrm>
          <a:prstGeom prst="curvedConnector3">
            <a:avLst>
              <a:gd fmla="val 50000" name="adj1"/>
            </a:avLst>
          </a:prstGeom>
          <a:noFill/>
          <a:ln cap="flat" cmpd="sng" w="19050">
            <a:solidFill>
              <a:schemeClr val="dk2"/>
            </a:solidFill>
            <a:prstDash val="solid"/>
            <a:round/>
            <a:headEnd len="med" w="med" type="oval"/>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9"/>
          <p:cNvSpPr/>
          <p:nvPr/>
        </p:nvSpPr>
        <p:spPr>
          <a:xfrm>
            <a:off x="364275" y="325250"/>
            <a:ext cx="49221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Complex</a:t>
            </a:r>
            <a:r>
              <a:rPr b="1" lang="en" sz="2000">
                <a:solidFill>
                  <a:schemeClr val="dk1"/>
                </a:solidFill>
                <a:latin typeface="DM Sans"/>
                <a:ea typeface="DM Sans"/>
                <a:cs typeface="DM Sans"/>
                <a:sym typeface="DM Sans"/>
              </a:rPr>
              <a:t> task:</a:t>
            </a:r>
            <a:r>
              <a:rPr lang="en" sz="2000">
                <a:solidFill>
                  <a:schemeClr val="dk1"/>
                </a:solidFill>
                <a:latin typeface="DM Sans"/>
                <a:ea typeface="DM Sans"/>
                <a:cs typeface="DM Sans"/>
                <a:sym typeface="DM Sans"/>
              </a:rPr>
              <a:t> spark offline activity</a:t>
            </a:r>
            <a:endParaRPr b="1" sz="2000">
              <a:solidFill>
                <a:schemeClr val="dk1"/>
              </a:solidFill>
              <a:latin typeface="DM Sans"/>
              <a:ea typeface="DM Sans"/>
              <a:cs typeface="DM Sans"/>
              <a:sym typeface="DM Sans"/>
            </a:endParaRPr>
          </a:p>
        </p:txBody>
      </p:sp>
      <p:pic>
        <p:nvPicPr>
          <p:cNvPr id="220" name="Google Shape;220;p29"/>
          <p:cNvPicPr preferRelativeResize="0"/>
          <p:nvPr/>
        </p:nvPicPr>
        <p:blipFill>
          <a:blip r:embed="rId3">
            <a:alphaModFix/>
          </a:blip>
          <a:stretch>
            <a:fillRect/>
          </a:stretch>
        </p:blipFill>
        <p:spPr>
          <a:xfrm>
            <a:off x="152400" y="1469375"/>
            <a:ext cx="8839197" cy="2883214"/>
          </a:xfrm>
          <a:prstGeom prst="rect">
            <a:avLst/>
          </a:prstGeom>
          <a:noFill/>
          <a:ln>
            <a:noFill/>
          </a:ln>
        </p:spPr>
      </p:pic>
      <p:cxnSp>
        <p:nvCxnSpPr>
          <p:cNvPr id="221" name="Google Shape;221;p29"/>
          <p:cNvCxnSpPr/>
          <p:nvPr/>
        </p:nvCxnSpPr>
        <p:spPr>
          <a:xfrm>
            <a:off x="1735775" y="1834175"/>
            <a:ext cx="295200" cy="125400"/>
          </a:xfrm>
          <a:prstGeom prst="curvedConnector3">
            <a:avLst>
              <a:gd fmla="val 50000" name="adj1"/>
            </a:avLst>
          </a:prstGeom>
          <a:noFill/>
          <a:ln cap="flat" cmpd="sng" w="19050">
            <a:solidFill>
              <a:schemeClr val="dk2"/>
            </a:solidFill>
            <a:prstDash val="solid"/>
            <a:round/>
            <a:headEnd len="med" w="med" type="oval"/>
            <a:tailEnd len="med" w="med" type="triangle"/>
          </a:ln>
        </p:spPr>
      </p:cxnSp>
      <p:cxnSp>
        <p:nvCxnSpPr>
          <p:cNvPr id="222" name="Google Shape;222;p29"/>
          <p:cNvCxnSpPr/>
          <p:nvPr/>
        </p:nvCxnSpPr>
        <p:spPr>
          <a:xfrm>
            <a:off x="3641825" y="1995500"/>
            <a:ext cx="348600" cy="160800"/>
          </a:xfrm>
          <a:prstGeom prst="curvedConnector3">
            <a:avLst>
              <a:gd fmla="val 50000" name="adj1"/>
            </a:avLst>
          </a:prstGeom>
          <a:noFill/>
          <a:ln cap="flat" cmpd="sng" w="19050">
            <a:solidFill>
              <a:schemeClr val="dk2"/>
            </a:solidFill>
            <a:prstDash val="solid"/>
            <a:round/>
            <a:headEnd len="med" w="med" type="oval"/>
            <a:tailEnd len="med" w="med" type="triangle"/>
          </a:ln>
        </p:spPr>
      </p:cxnSp>
      <p:sp>
        <p:nvSpPr>
          <p:cNvPr id="223" name="Google Shape;223;p29"/>
          <p:cNvSpPr/>
          <p:nvPr/>
        </p:nvSpPr>
        <p:spPr>
          <a:xfrm>
            <a:off x="364275" y="4440950"/>
            <a:ext cx="85650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DM Sans"/>
                <a:ea typeface="DM Sans"/>
                <a:cs typeface="DM Sans"/>
                <a:sym typeface="DM Sans"/>
              </a:rPr>
              <a:t>Waves are triggered when the bar is full. Users swipe through options.</a:t>
            </a:r>
            <a:endParaRPr sz="2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30"/>
          <p:cNvPicPr preferRelativeResize="0"/>
          <p:nvPr/>
        </p:nvPicPr>
        <p:blipFill rotWithShape="1">
          <a:blip r:embed="rId3">
            <a:alphaModFix/>
          </a:blip>
          <a:srcRect b="0" l="0" r="0" t="3772"/>
          <a:stretch/>
        </p:blipFill>
        <p:spPr>
          <a:xfrm>
            <a:off x="2093338" y="1450400"/>
            <a:ext cx="6852024" cy="3621525"/>
          </a:xfrm>
          <a:prstGeom prst="rect">
            <a:avLst/>
          </a:prstGeom>
          <a:noFill/>
          <a:ln>
            <a:noFill/>
          </a:ln>
        </p:spPr>
      </p:pic>
      <p:sp>
        <p:nvSpPr>
          <p:cNvPr id="229" name="Google Shape;229;p30"/>
          <p:cNvSpPr/>
          <p:nvPr/>
        </p:nvSpPr>
        <p:spPr>
          <a:xfrm>
            <a:off x="364275" y="325250"/>
            <a:ext cx="53889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Complex task:</a:t>
            </a:r>
            <a:r>
              <a:rPr lang="en" sz="2000">
                <a:solidFill>
                  <a:schemeClr val="dk1"/>
                </a:solidFill>
                <a:latin typeface="DM Sans"/>
                <a:ea typeface="DM Sans"/>
                <a:cs typeface="DM Sans"/>
                <a:sym typeface="DM Sans"/>
              </a:rPr>
              <a:t> spark offline activity cont.</a:t>
            </a:r>
            <a:endParaRPr b="1" sz="2000">
              <a:solidFill>
                <a:schemeClr val="dk1"/>
              </a:solidFill>
              <a:latin typeface="DM Sans"/>
              <a:ea typeface="DM Sans"/>
              <a:cs typeface="DM Sans"/>
              <a:sym typeface="DM Sans"/>
            </a:endParaRPr>
          </a:p>
        </p:txBody>
      </p:sp>
      <p:pic>
        <p:nvPicPr>
          <p:cNvPr id="230" name="Google Shape;230;p30"/>
          <p:cNvPicPr preferRelativeResize="0"/>
          <p:nvPr/>
        </p:nvPicPr>
        <p:blipFill rotWithShape="1">
          <a:blip r:embed="rId4">
            <a:alphaModFix/>
          </a:blip>
          <a:srcRect b="0" l="42609" r="38465" t="0"/>
          <a:stretch/>
        </p:blipFill>
        <p:spPr>
          <a:xfrm>
            <a:off x="304197" y="1031738"/>
            <a:ext cx="1672826" cy="2883224"/>
          </a:xfrm>
          <a:prstGeom prst="rect">
            <a:avLst/>
          </a:prstGeom>
          <a:noFill/>
          <a:ln>
            <a:noFill/>
          </a:ln>
        </p:spPr>
      </p:pic>
      <p:cxnSp>
        <p:nvCxnSpPr>
          <p:cNvPr id="231" name="Google Shape;231;p30"/>
          <p:cNvCxnSpPr/>
          <p:nvPr/>
        </p:nvCxnSpPr>
        <p:spPr>
          <a:xfrm flipH="1" rot="10800000">
            <a:off x="1118400" y="1950425"/>
            <a:ext cx="1029000" cy="313200"/>
          </a:xfrm>
          <a:prstGeom prst="curvedConnector3">
            <a:avLst>
              <a:gd fmla="val 50000" name="adj1"/>
            </a:avLst>
          </a:prstGeom>
          <a:noFill/>
          <a:ln cap="flat" cmpd="sng" w="19050">
            <a:solidFill>
              <a:schemeClr val="dk2"/>
            </a:solidFill>
            <a:prstDash val="solid"/>
            <a:round/>
            <a:headEnd len="med" w="med" type="oval"/>
            <a:tailEnd len="med" w="med" type="triangle"/>
          </a:ln>
        </p:spPr>
      </p:cxnSp>
      <p:sp>
        <p:nvSpPr>
          <p:cNvPr id="232" name="Google Shape;232;p30"/>
          <p:cNvSpPr/>
          <p:nvPr/>
        </p:nvSpPr>
        <p:spPr>
          <a:xfrm>
            <a:off x="2147250" y="1226888"/>
            <a:ext cx="2747100" cy="3849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M Sans"/>
                <a:ea typeface="DM Sans"/>
                <a:cs typeface="DM Sans"/>
                <a:sym typeface="DM Sans"/>
              </a:rPr>
              <a:t>Select an option, then...</a:t>
            </a:r>
            <a:endParaRPr sz="1800">
              <a:solidFill>
                <a:schemeClr val="dk1"/>
              </a:solidFill>
              <a:latin typeface="DM Sans"/>
              <a:ea typeface="DM Sans"/>
              <a:cs typeface="DM Sans"/>
              <a:sym typeface="DM Sans"/>
            </a:endParaRPr>
          </a:p>
        </p:txBody>
      </p:sp>
      <p:pic>
        <p:nvPicPr>
          <p:cNvPr id="233" name="Google Shape;233;p30"/>
          <p:cNvPicPr preferRelativeResize="0"/>
          <p:nvPr/>
        </p:nvPicPr>
        <p:blipFill rotWithShape="1">
          <a:blip r:embed="rId4">
            <a:alphaModFix/>
          </a:blip>
          <a:srcRect b="0" l="61640" r="0" t="0"/>
          <a:stretch/>
        </p:blipFill>
        <p:spPr>
          <a:xfrm>
            <a:off x="6629825" y="0"/>
            <a:ext cx="1895486" cy="1611801"/>
          </a:xfrm>
          <a:prstGeom prst="rect">
            <a:avLst/>
          </a:prstGeom>
          <a:noFill/>
          <a:ln>
            <a:noFill/>
          </a:ln>
        </p:spPr>
      </p:pic>
      <p:cxnSp>
        <p:nvCxnSpPr>
          <p:cNvPr id="234" name="Google Shape;234;p30"/>
          <p:cNvCxnSpPr/>
          <p:nvPr/>
        </p:nvCxnSpPr>
        <p:spPr>
          <a:xfrm flipH="1">
            <a:off x="6146775" y="1091550"/>
            <a:ext cx="849900" cy="626400"/>
          </a:xfrm>
          <a:prstGeom prst="curvedConnector3">
            <a:avLst>
              <a:gd fmla="val 50000" name="adj1"/>
            </a:avLst>
          </a:prstGeom>
          <a:noFill/>
          <a:ln cap="flat" cmpd="sng" w="19050">
            <a:solidFill>
              <a:schemeClr val="dk2"/>
            </a:solidFill>
            <a:prstDash val="solid"/>
            <a:round/>
            <a:headEnd len="med" w="med" type="oval"/>
            <a:tailEnd len="med" w="med" type="triangle"/>
          </a:ln>
        </p:spPr>
      </p:cxnSp>
      <p:cxnSp>
        <p:nvCxnSpPr>
          <p:cNvPr id="235" name="Google Shape;235;p30"/>
          <p:cNvCxnSpPr/>
          <p:nvPr/>
        </p:nvCxnSpPr>
        <p:spPr>
          <a:xfrm flipH="1">
            <a:off x="7238325" y="1091550"/>
            <a:ext cx="849900" cy="626400"/>
          </a:xfrm>
          <a:prstGeom prst="curvedConnector3">
            <a:avLst>
              <a:gd fmla="val 50000" name="adj1"/>
            </a:avLst>
          </a:prstGeom>
          <a:noFill/>
          <a:ln cap="flat" cmpd="sng" w="19050">
            <a:solidFill>
              <a:schemeClr val="dk2"/>
            </a:solidFill>
            <a:prstDash val="solid"/>
            <a:round/>
            <a:headEnd len="med" w="med" type="oval"/>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DM Sans"/>
                <a:ea typeface="DM Sans"/>
                <a:cs typeface="DM Sans"/>
                <a:sym typeface="DM Sans"/>
              </a:rPr>
              <a:t>Prototype Overview</a:t>
            </a:r>
            <a:endParaRPr>
              <a:latin typeface="DM Sans"/>
              <a:ea typeface="DM Sans"/>
              <a:cs typeface="DM Sans"/>
              <a:sym typeface="DM Sans"/>
            </a:endParaRPr>
          </a:p>
        </p:txBody>
      </p:sp>
      <p:sp>
        <p:nvSpPr>
          <p:cNvPr id="241" name="Google Shape;241;p31"/>
          <p:cNvSpPr txBox="1"/>
          <p:nvPr>
            <p:ph idx="1" type="body"/>
          </p:nvPr>
        </p:nvSpPr>
        <p:spPr>
          <a:xfrm>
            <a:off x="311700" y="1152475"/>
            <a:ext cx="8520600" cy="359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DM Sans"/>
                <a:ea typeface="DM Sans"/>
                <a:cs typeface="DM Sans"/>
                <a:sym typeface="DM Sans"/>
              </a:rPr>
              <a:t>a. Design/Prototyping Tools </a:t>
            </a:r>
            <a:endParaRPr sz="1400">
              <a:latin typeface="DM Sans"/>
              <a:ea typeface="DM Sans"/>
              <a:cs typeface="DM Sans"/>
              <a:sym typeface="DM Sans"/>
            </a:endParaRPr>
          </a:p>
          <a:p>
            <a:pPr indent="-317500" lvl="0" marL="457200" rtl="0" algn="l">
              <a:spcBef>
                <a:spcPts val="1600"/>
              </a:spcBef>
              <a:spcAft>
                <a:spcPts val="0"/>
              </a:spcAft>
              <a:buSzPts val="1400"/>
              <a:buFont typeface="DM Sans"/>
              <a:buChar char="-"/>
            </a:pPr>
            <a:r>
              <a:rPr lang="en" sz="1400">
                <a:latin typeface="DM Sans"/>
                <a:ea typeface="DM Sans"/>
                <a:cs typeface="DM Sans"/>
                <a:sym typeface="DM Sans"/>
              </a:rPr>
              <a:t>Used Figma (both UI design and interactive prototype flow) and Figma Crush for design inspiration</a:t>
            </a:r>
            <a:endParaRPr sz="1400">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sz="1400">
                <a:latin typeface="DM Sans"/>
                <a:ea typeface="DM Sans"/>
                <a:cs typeface="DM Sans"/>
                <a:sym typeface="DM Sans"/>
              </a:rPr>
              <a:t>Tools helped:</a:t>
            </a:r>
            <a:endParaRPr sz="1400">
              <a:latin typeface="DM Sans"/>
              <a:ea typeface="DM Sans"/>
              <a:cs typeface="DM Sans"/>
              <a:sym typeface="DM Sans"/>
            </a:endParaRPr>
          </a:p>
          <a:p>
            <a:pPr indent="-317500" lvl="1" marL="914400" rtl="0" algn="l">
              <a:spcBef>
                <a:spcPts val="0"/>
              </a:spcBef>
              <a:spcAft>
                <a:spcPts val="0"/>
              </a:spcAft>
              <a:buSzPts val="1400"/>
              <a:buFont typeface="DM Sans"/>
              <a:buChar char="-"/>
            </a:pPr>
            <a:r>
              <a:rPr lang="en" sz="1400">
                <a:latin typeface="DM Sans"/>
                <a:ea typeface="DM Sans"/>
                <a:cs typeface="DM Sans"/>
                <a:sym typeface="DM Sans"/>
              </a:rPr>
              <a:t>All contained in one collaborative, real-time, intuitive platform: independent design work informed by others</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n" sz="1400">
                <a:latin typeface="DM Sans"/>
                <a:ea typeface="DM Sans"/>
                <a:cs typeface="DM Sans"/>
                <a:sym typeface="DM Sans"/>
              </a:rPr>
              <a:t>Didn’t have to create UI from scratch</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n" sz="1400">
                <a:latin typeface="DM Sans"/>
                <a:ea typeface="DM Sans"/>
                <a:cs typeface="DM Sans"/>
                <a:sym typeface="DM Sans"/>
              </a:rPr>
              <a:t>Easy to make transitions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sz="1400">
                <a:latin typeface="DM Sans"/>
                <a:ea typeface="DM Sans"/>
                <a:cs typeface="DM Sans"/>
                <a:sym typeface="DM Sans"/>
              </a:rPr>
              <a:t>How did the tools not help? (what was hard) </a:t>
            </a:r>
            <a:endParaRPr sz="1400">
              <a:latin typeface="DM Sans"/>
              <a:ea typeface="DM Sans"/>
              <a:cs typeface="DM Sans"/>
              <a:sym typeface="DM Sans"/>
            </a:endParaRPr>
          </a:p>
          <a:p>
            <a:pPr indent="-317500" lvl="1" marL="914400" rtl="0" algn="l">
              <a:spcBef>
                <a:spcPts val="0"/>
              </a:spcBef>
              <a:spcAft>
                <a:spcPts val="0"/>
              </a:spcAft>
              <a:buSzPts val="1400"/>
              <a:buFont typeface="DM Sans"/>
              <a:buChar char="-"/>
            </a:pPr>
            <a:r>
              <a:rPr lang="en" sz="1400">
                <a:latin typeface="DM Sans"/>
                <a:ea typeface="DM Sans"/>
                <a:cs typeface="DM Sans"/>
                <a:sym typeface="DM Sans"/>
              </a:rPr>
              <a:t>Keeping track of screens and naming thing</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n" sz="1400">
                <a:latin typeface="DM Sans"/>
                <a:ea typeface="DM Sans"/>
                <a:cs typeface="DM Sans"/>
                <a:sym typeface="DM Sans"/>
              </a:rPr>
              <a:t>Hard to maintain state (have to hardcode some)</a:t>
            </a:r>
            <a:endParaRPr sz="140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b="54090" l="29932" r="31475" t="17622"/>
          <a:stretch/>
        </p:blipFill>
        <p:spPr>
          <a:xfrm>
            <a:off x="6284671" y="437259"/>
            <a:ext cx="1242900" cy="1214400"/>
          </a:xfrm>
          <a:prstGeom prst="ellipse">
            <a:avLst/>
          </a:prstGeom>
          <a:noFill/>
          <a:ln>
            <a:noFill/>
          </a:ln>
          <a:effectLst>
            <a:outerShdw blurRad="57150" rotWithShape="0" algn="bl" dir="5400000" dist="19050">
              <a:srgbClr val="000000">
                <a:alpha val="50000"/>
              </a:srgbClr>
            </a:outerShdw>
          </a:effectLst>
        </p:spPr>
      </p:pic>
      <p:pic>
        <p:nvPicPr>
          <p:cNvPr id="64" name="Google Shape;64;p14"/>
          <p:cNvPicPr preferRelativeResize="0"/>
          <p:nvPr/>
        </p:nvPicPr>
        <p:blipFill rotWithShape="1">
          <a:blip r:embed="rId4">
            <a:alphaModFix/>
          </a:blip>
          <a:srcRect b="29347" l="28794" r="37124" t="25202"/>
          <a:stretch/>
        </p:blipFill>
        <p:spPr>
          <a:xfrm>
            <a:off x="3950550" y="423032"/>
            <a:ext cx="1242900" cy="1242900"/>
          </a:xfrm>
          <a:prstGeom prst="ellipse">
            <a:avLst/>
          </a:prstGeom>
          <a:noFill/>
          <a:ln>
            <a:noFill/>
          </a:ln>
          <a:effectLst>
            <a:outerShdw blurRad="57150" rotWithShape="0" algn="bl" dir="5400000" dist="19050">
              <a:srgbClr val="000000">
                <a:alpha val="50000"/>
              </a:srgbClr>
            </a:outerShdw>
          </a:effectLst>
        </p:spPr>
      </p:pic>
      <p:pic>
        <p:nvPicPr>
          <p:cNvPr id="65" name="Google Shape;65;p14"/>
          <p:cNvPicPr preferRelativeResize="0"/>
          <p:nvPr/>
        </p:nvPicPr>
        <p:blipFill rotWithShape="1">
          <a:blip r:embed="rId5">
            <a:alphaModFix/>
          </a:blip>
          <a:srcRect b="10138" l="30342" r="791" t="224"/>
          <a:stretch/>
        </p:blipFill>
        <p:spPr>
          <a:xfrm>
            <a:off x="1616418" y="437274"/>
            <a:ext cx="1242900" cy="1214400"/>
          </a:xfrm>
          <a:prstGeom prst="ellipse">
            <a:avLst/>
          </a:prstGeom>
          <a:noFill/>
          <a:ln>
            <a:noFill/>
          </a:ln>
          <a:effectLst>
            <a:outerShdw blurRad="57150" rotWithShape="0" algn="bl" dir="5400000" dist="19050">
              <a:srgbClr val="000000">
                <a:alpha val="50000"/>
              </a:srgbClr>
            </a:outerShdw>
          </a:effectLst>
        </p:spPr>
      </p:pic>
      <p:sp>
        <p:nvSpPr>
          <p:cNvPr id="66" name="Google Shape;66;p14"/>
          <p:cNvSpPr txBox="1"/>
          <p:nvPr>
            <p:ph idx="4294967295" type="ctrTitle"/>
          </p:nvPr>
        </p:nvSpPr>
        <p:spPr>
          <a:xfrm>
            <a:off x="1616425" y="1723426"/>
            <a:ext cx="12429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Garrick</a:t>
            </a:r>
            <a:endParaRPr b="1" sz="2000">
              <a:solidFill>
                <a:srgbClr val="000000"/>
              </a:solidFill>
              <a:latin typeface="DM Sans"/>
              <a:ea typeface="DM Sans"/>
              <a:cs typeface="DM Sans"/>
              <a:sym typeface="DM Sans"/>
            </a:endParaRPr>
          </a:p>
        </p:txBody>
      </p:sp>
      <p:sp>
        <p:nvSpPr>
          <p:cNvPr id="67" name="Google Shape;67;p14"/>
          <p:cNvSpPr txBox="1"/>
          <p:nvPr>
            <p:ph idx="4294967295" type="ctrTitle"/>
          </p:nvPr>
        </p:nvSpPr>
        <p:spPr>
          <a:xfrm>
            <a:off x="4031250" y="1723427"/>
            <a:ext cx="10815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Gen</a:t>
            </a:r>
            <a:endParaRPr b="1" sz="2000">
              <a:solidFill>
                <a:srgbClr val="000000"/>
              </a:solidFill>
              <a:latin typeface="DM Sans"/>
              <a:ea typeface="DM Sans"/>
              <a:cs typeface="DM Sans"/>
              <a:sym typeface="DM Sans"/>
            </a:endParaRPr>
          </a:p>
        </p:txBody>
      </p:sp>
      <p:sp>
        <p:nvSpPr>
          <p:cNvPr id="68" name="Google Shape;68;p14"/>
          <p:cNvSpPr txBox="1"/>
          <p:nvPr>
            <p:ph idx="4294967295" type="ctrTitle"/>
          </p:nvPr>
        </p:nvSpPr>
        <p:spPr>
          <a:xfrm>
            <a:off x="6365375" y="1723427"/>
            <a:ext cx="10815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Grace</a:t>
            </a:r>
            <a:endParaRPr b="1" sz="2000">
              <a:solidFill>
                <a:srgbClr val="000000"/>
              </a:solidFill>
              <a:latin typeface="DM Sans"/>
              <a:ea typeface="DM Sans"/>
              <a:cs typeface="DM Sans"/>
              <a:sym typeface="DM Sans"/>
            </a:endParaRPr>
          </a:p>
        </p:txBody>
      </p:sp>
      <p:sp>
        <p:nvSpPr>
          <p:cNvPr id="69" name="Google Shape;69;p14"/>
          <p:cNvSpPr/>
          <p:nvPr/>
        </p:nvSpPr>
        <p:spPr>
          <a:xfrm>
            <a:off x="1505800" y="3113075"/>
            <a:ext cx="6132600" cy="16914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1697325" y="3357116"/>
            <a:ext cx="5749500" cy="12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DM Sans"/>
                <a:ea typeface="DM Sans"/>
                <a:cs typeface="DM Sans"/>
                <a:sym typeface="DM Sans"/>
              </a:rPr>
              <a:t>Our mission</a:t>
            </a:r>
            <a:r>
              <a:rPr lang="en" sz="2000">
                <a:latin typeface="DM Sans"/>
                <a:ea typeface="DM Sans"/>
                <a:cs typeface="DM Sans"/>
                <a:sym typeface="DM Sans"/>
              </a:rPr>
              <a:t> is to help people </a:t>
            </a:r>
            <a:r>
              <a:rPr lang="en" sz="2000">
                <a:solidFill>
                  <a:srgbClr val="FF2C52"/>
                </a:solidFill>
                <a:latin typeface="DM Sans"/>
                <a:ea typeface="DM Sans"/>
                <a:cs typeface="DM Sans"/>
                <a:sym typeface="DM Sans"/>
              </a:rPr>
              <a:t>harness the activation energy</a:t>
            </a:r>
            <a:r>
              <a:rPr lang="en" sz="2000">
                <a:latin typeface="DM Sans"/>
                <a:ea typeface="DM Sans"/>
                <a:cs typeface="DM Sans"/>
                <a:sym typeface="DM Sans"/>
              </a:rPr>
              <a:t> from reading and sharing news into </a:t>
            </a:r>
            <a:r>
              <a:rPr lang="en" sz="2000">
                <a:solidFill>
                  <a:srgbClr val="FF2C52"/>
                </a:solidFill>
                <a:latin typeface="DM Sans"/>
                <a:ea typeface="DM Sans"/>
                <a:cs typeface="DM Sans"/>
                <a:sym typeface="DM Sans"/>
              </a:rPr>
              <a:t>getting involved</a:t>
            </a:r>
            <a:r>
              <a:rPr lang="en" sz="2000">
                <a:latin typeface="DM Sans"/>
                <a:ea typeface="DM Sans"/>
                <a:cs typeface="DM Sans"/>
                <a:sym typeface="DM Sans"/>
              </a:rPr>
              <a:t> with political issues in their own communities.</a:t>
            </a:r>
            <a:endParaRPr sz="2000">
              <a:latin typeface="DM Sans"/>
              <a:ea typeface="DM Sans"/>
              <a:cs typeface="DM Sans"/>
              <a:sym typeface="DM Sans"/>
            </a:endParaRPr>
          </a:p>
        </p:txBody>
      </p:sp>
      <p:sp>
        <p:nvSpPr>
          <p:cNvPr id="71" name="Google Shape;71;p14"/>
          <p:cNvSpPr txBox="1"/>
          <p:nvPr>
            <p:ph idx="4294967295" type="ctrTitle"/>
          </p:nvPr>
        </p:nvSpPr>
        <p:spPr>
          <a:xfrm>
            <a:off x="1369100" y="2053925"/>
            <a:ext cx="1737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Coterm, CompSci</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fergalicious def</a:t>
            </a:r>
            <a:endParaRPr i="1" sz="1400">
              <a:solidFill>
                <a:srgbClr val="000000"/>
              </a:solidFill>
              <a:latin typeface="DM Sans"/>
              <a:ea typeface="DM Sans"/>
              <a:cs typeface="DM Sans"/>
              <a:sym typeface="DM Sans"/>
            </a:endParaRPr>
          </a:p>
        </p:txBody>
      </p:sp>
      <p:sp>
        <p:nvSpPr>
          <p:cNvPr id="72" name="Google Shape;72;p14"/>
          <p:cNvSpPr txBox="1"/>
          <p:nvPr>
            <p:ph idx="4294967295" type="ctrTitle"/>
          </p:nvPr>
        </p:nvSpPr>
        <p:spPr>
          <a:xfrm>
            <a:off x="3547050" y="2071475"/>
            <a:ext cx="21630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Senior, SymSys</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shakira, shakira</a:t>
            </a:r>
            <a:endParaRPr i="1" sz="1400">
              <a:solidFill>
                <a:srgbClr val="000000"/>
              </a:solidFill>
              <a:latin typeface="DM Sans"/>
              <a:ea typeface="DM Sans"/>
              <a:cs typeface="DM Sans"/>
              <a:sym typeface="DM Sans"/>
            </a:endParaRPr>
          </a:p>
        </p:txBody>
      </p:sp>
      <p:sp>
        <p:nvSpPr>
          <p:cNvPr id="73" name="Google Shape;73;p14"/>
          <p:cNvSpPr txBox="1"/>
          <p:nvPr>
            <p:ph idx="4294967295" type="ctrTitle"/>
          </p:nvPr>
        </p:nvSpPr>
        <p:spPr>
          <a:xfrm>
            <a:off x="5641250" y="2064350"/>
            <a:ext cx="2529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Senior, </a:t>
            </a:r>
            <a:r>
              <a:rPr lang="en" sz="1400">
                <a:solidFill>
                  <a:srgbClr val="000000"/>
                </a:solidFill>
                <a:latin typeface="DM Sans"/>
                <a:ea typeface="DM Sans"/>
                <a:cs typeface="DM Sans"/>
                <a:sym typeface="DM Sans"/>
              </a:rPr>
              <a:t>Econ</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soulja boy tell ‘em!</a:t>
            </a:r>
            <a:endParaRPr i="1" sz="1400">
              <a:solidFill>
                <a:srgbClr val="000000"/>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Overview</a:t>
            </a:r>
            <a:endParaRPr/>
          </a:p>
        </p:txBody>
      </p:sp>
      <p:sp>
        <p:nvSpPr>
          <p:cNvPr id="247" name="Google Shape;24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DM Sans"/>
                <a:ea typeface="DM Sans"/>
                <a:cs typeface="DM Sans"/>
                <a:sym typeface="DM Sans"/>
              </a:rPr>
              <a:t>b. Limitations/tradeoffs of the current prototype (what was left out of the prototype &amp; why) </a:t>
            </a:r>
            <a:endParaRPr sz="1400">
              <a:latin typeface="DM Sans"/>
              <a:ea typeface="DM Sans"/>
              <a:cs typeface="DM Sans"/>
              <a:sym typeface="DM Sans"/>
            </a:endParaRPr>
          </a:p>
          <a:p>
            <a:pPr indent="-317500" lvl="0" marL="457200" rtl="0" algn="l">
              <a:spcBef>
                <a:spcPts val="1600"/>
              </a:spcBef>
              <a:spcAft>
                <a:spcPts val="0"/>
              </a:spcAft>
              <a:buSzPts val="1400"/>
              <a:buFont typeface="DM Sans"/>
              <a:buChar char="-"/>
            </a:pPr>
            <a:r>
              <a:rPr lang="en" sz="1400">
                <a:latin typeface="DM Sans"/>
                <a:ea typeface="DM Sans"/>
                <a:cs typeface="DM Sans"/>
                <a:sym typeface="DM Sans"/>
              </a:rPr>
              <a:t>Some actions aren’t mocked: actions beyond the task flow were not included because they distracted from the core elements of the application</a:t>
            </a:r>
            <a:endParaRPr sz="1400">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sz="1400">
                <a:latin typeface="DM Sans"/>
                <a:ea typeface="DM Sans"/>
                <a:cs typeface="DM Sans"/>
                <a:sym typeface="DM Sans"/>
              </a:rPr>
              <a:t>No real information/ database: not a real application, so it is not connected to a back-end</a:t>
            </a:r>
            <a:endParaRPr sz="1400">
              <a:latin typeface="DM Sans"/>
              <a:ea typeface="DM Sans"/>
              <a:cs typeface="DM Sans"/>
              <a:sym typeface="DM Sans"/>
            </a:endParaRPr>
          </a:p>
          <a:p>
            <a:pPr indent="0" lvl="0" marL="0" rtl="0" algn="l">
              <a:spcBef>
                <a:spcPts val="1600"/>
              </a:spcBef>
              <a:spcAft>
                <a:spcPts val="0"/>
              </a:spcAft>
              <a:buNone/>
            </a:pPr>
            <a:r>
              <a:rPr lang="en" sz="1400">
                <a:latin typeface="DM Sans"/>
                <a:ea typeface="DM Sans"/>
                <a:cs typeface="DM Sans"/>
                <a:sym typeface="DM Sans"/>
              </a:rPr>
              <a:t>c. Any Wizard of Oz techniques required to make it work </a:t>
            </a:r>
            <a:endParaRPr sz="1400">
              <a:latin typeface="DM Sans"/>
              <a:ea typeface="DM Sans"/>
              <a:cs typeface="DM Sans"/>
              <a:sym typeface="DM Sans"/>
            </a:endParaRPr>
          </a:p>
          <a:p>
            <a:pPr indent="-317500" lvl="0" marL="457200" rtl="0" algn="l">
              <a:spcBef>
                <a:spcPts val="1600"/>
              </a:spcBef>
              <a:spcAft>
                <a:spcPts val="0"/>
              </a:spcAft>
              <a:buSzPts val="1400"/>
              <a:buFont typeface="DM Sans"/>
              <a:buChar char="-"/>
            </a:pPr>
            <a:r>
              <a:rPr lang="en" sz="1400">
                <a:latin typeface="DM Sans"/>
                <a:ea typeface="DM Sans"/>
                <a:cs typeface="DM Sans"/>
                <a:sym typeface="DM Sans"/>
              </a:rPr>
              <a:t>None </a:t>
            </a:r>
            <a:endParaRPr sz="1400">
              <a:latin typeface="DM Sans"/>
              <a:ea typeface="DM Sans"/>
              <a:cs typeface="DM Sans"/>
              <a:sym typeface="DM Sans"/>
            </a:endParaRPr>
          </a:p>
          <a:p>
            <a:pPr indent="0" lvl="0" marL="0" rtl="0" algn="l">
              <a:spcBef>
                <a:spcPts val="1600"/>
              </a:spcBef>
              <a:spcAft>
                <a:spcPts val="0"/>
              </a:spcAft>
              <a:buNone/>
            </a:pPr>
            <a:r>
              <a:rPr lang="en" sz="1400">
                <a:latin typeface="DM Sans"/>
                <a:ea typeface="DM Sans"/>
                <a:cs typeface="DM Sans"/>
                <a:sym typeface="DM Sans"/>
              </a:rPr>
              <a:t>d. Hard-coded features and why required</a:t>
            </a:r>
            <a:endParaRPr sz="1400">
              <a:latin typeface="DM Sans"/>
              <a:ea typeface="DM Sans"/>
              <a:cs typeface="DM Sans"/>
              <a:sym typeface="DM Sans"/>
            </a:endParaRPr>
          </a:p>
          <a:p>
            <a:pPr indent="-317500" lvl="0" marL="457200" rtl="0" algn="l">
              <a:spcBef>
                <a:spcPts val="1600"/>
              </a:spcBef>
              <a:spcAft>
                <a:spcPts val="0"/>
              </a:spcAft>
              <a:buSzPts val="1400"/>
              <a:buFont typeface="DM Sans"/>
              <a:buChar char="-"/>
            </a:pPr>
            <a:r>
              <a:rPr lang="en" sz="1400">
                <a:latin typeface="DM Sans"/>
                <a:ea typeface="DM Sans"/>
                <a:cs typeface="DM Sans"/>
                <a:sym typeface="DM Sans"/>
              </a:rPr>
              <a:t>Because sharewaves is a social app and we do not have users, we do have hard-coded content. We created mock users, news stories, and videos to simulate a full user experience.</a:t>
            </a:r>
            <a:endParaRPr sz="140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311700" y="244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Med-Fi Methodology</a:t>
            </a:r>
            <a:endParaRPr>
              <a:latin typeface="DM Sans"/>
              <a:ea typeface="DM Sans"/>
              <a:cs typeface="DM Sans"/>
              <a:sym typeface="DM Sans"/>
            </a:endParaRPr>
          </a:p>
        </p:txBody>
      </p:sp>
      <p:sp>
        <p:nvSpPr>
          <p:cNvPr id="253" name="Google Shape;253;p33"/>
          <p:cNvSpPr/>
          <p:nvPr/>
        </p:nvSpPr>
        <p:spPr>
          <a:xfrm>
            <a:off x="4696900" y="1002989"/>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a:off x="4804450" y="2417489"/>
            <a:ext cx="1706400" cy="24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Limitations</a:t>
            </a:r>
            <a:endParaRPr b="1" sz="2000">
              <a:latin typeface="DM Sans"/>
              <a:ea typeface="DM Sans"/>
              <a:cs typeface="DM Sans"/>
              <a:sym typeface="DM Sans"/>
            </a:endParaRPr>
          </a:p>
          <a:p>
            <a:pPr indent="0" lvl="0" marL="0" rtl="0" algn="l">
              <a:spcBef>
                <a:spcPts val="0"/>
              </a:spcBef>
              <a:spcAft>
                <a:spcPts val="0"/>
              </a:spcAft>
              <a:buNone/>
            </a:pPr>
            <a:r>
              <a:t/>
            </a:r>
            <a:endParaRPr b="1" sz="1200">
              <a:latin typeface="DM Sans"/>
              <a:ea typeface="DM Sans"/>
              <a:cs typeface="DM Sans"/>
              <a:sym typeface="DM Sans"/>
            </a:endParaRPr>
          </a:p>
          <a:p>
            <a:pPr indent="0" lvl="0" marL="0" rtl="0" algn="l">
              <a:spcBef>
                <a:spcPts val="0"/>
              </a:spcBef>
              <a:spcAft>
                <a:spcPts val="0"/>
              </a:spcAft>
              <a:buNone/>
            </a:pPr>
            <a:r>
              <a:rPr lang="en" sz="1800">
                <a:latin typeface="DM Sans"/>
                <a:ea typeface="DM Sans"/>
                <a:cs typeface="DM Sans"/>
                <a:sym typeface="DM Sans"/>
              </a:rPr>
              <a:t>What’s left out?</a:t>
            </a:r>
            <a:endParaRPr sz="18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-some actions are not mocked: focus on core interactions and elements </a:t>
            </a:r>
            <a:endParaRPr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-no real information/ data (no back-end)</a:t>
            </a:r>
            <a:endParaRPr sz="1200">
              <a:latin typeface="DM Sans"/>
              <a:ea typeface="DM Sans"/>
              <a:cs typeface="DM Sans"/>
              <a:sym typeface="DM Sans"/>
            </a:endParaRPr>
          </a:p>
        </p:txBody>
      </p:sp>
      <p:sp>
        <p:nvSpPr>
          <p:cNvPr id="255" name="Google Shape;255;p33"/>
          <p:cNvSpPr/>
          <p:nvPr/>
        </p:nvSpPr>
        <p:spPr>
          <a:xfrm>
            <a:off x="354300" y="1002989"/>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33"/>
          <p:cNvGrpSpPr/>
          <p:nvPr/>
        </p:nvGrpSpPr>
        <p:grpSpPr>
          <a:xfrm>
            <a:off x="6868200" y="1002989"/>
            <a:ext cx="1964025" cy="3839411"/>
            <a:chOff x="6951025" y="1054125"/>
            <a:chExt cx="1964025" cy="3839411"/>
          </a:xfrm>
        </p:grpSpPr>
        <p:sp>
          <p:nvSpPr>
            <p:cNvPr id="257" name="Google Shape;257;p33"/>
            <p:cNvSpPr/>
            <p:nvPr/>
          </p:nvSpPr>
          <p:spPr>
            <a:xfrm>
              <a:off x="6951025" y="1054125"/>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7097350" y="2468636"/>
              <a:ext cx="1817700" cy="24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Hardcoding?</a:t>
              </a:r>
              <a:endParaRPr b="1" sz="2000">
                <a:latin typeface="DM Sans"/>
                <a:ea typeface="DM Sans"/>
                <a:cs typeface="DM Sans"/>
                <a:sym typeface="DM Sans"/>
              </a:endParaRPr>
            </a:p>
            <a:p>
              <a:pPr indent="0" lvl="0" marL="0" rtl="0" algn="l">
                <a:spcBef>
                  <a:spcPts val="0"/>
                </a:spcBef>
                <a:spcAft>
                  <a:spcPts val="0"/>
                </a:spcAft>
                <a:buNone/>
              </a:pPr>
              <a:r>
                <a:t/>
              </a:r>
              <a:endParaRPr b="1" sz="1200">
                <a:latin typeface="DM Sans"/>
                <a:ea typeface="DM Sans"/>
                <a:cs typeface="DM Sans"/>
                <a:sym typeface="DM Sans"/>
              </a:endParaRPr>
            </a:p>
            <a:p>
              <a:pPr indent="0" lvl="0" marL="0" rtl="0" algn="l">
                <a:lnSpc>
                  <a:spcPct val="115000"/>
                </a:lnSpc>
                <a:spcBef>
                  <a:spcPts val="0"/>
                </a:spcBef>
                <a:spcAft>
                  <a:spcPts val="0"/>
                </a:spcAft>
                <a:buNone/>
              </a:pPr>
              <a:r>
                <a:rPr lang="en" sz="1200">
                  <a:latin typeface="DM Sans"/>
                  <a:ea typeface="DM Sans"/>
                  <a:cs typeface="DM Sans"/>
                  <a:sym typeface="DM Sans"/>
                </a:rPr>
                <a:t>(since we’re a social app with no users…), we created mock users, news stories, and videos to simulate a full user experience.</a:t>
              </a:r>
              <a:endParaRPr sz="1200">
                <a:latin typeface="DM Sans"/>
                <a:ea typeface="DM Sans"/>
                <a:cs typeface="DM Sans"/>
                <a:sym typeface="DM Sans"/>
              </a:endParaRPr>
            </a:p>
            <a:p>
              <a:pPr indent="0" lvl="0" marL="0" rtl="0" algn="l">
                <a:lnSpc>
                  <a:spcPct val="115000"/>
                </a:lnSpc>
                <a:spcBef>
                  <a:spcPts val="1600"/>
                </a:spcBef>
                <a:spcAft>
                  <a:spcPts val="1600"/>
                </a:spcAft>
                <a:buNone/>
              </a:pPr>
              <a:r>
                <a:rPr lang="en" sz="1200">
                  <a:latin typeface="DM Sans"/>
                  <a:ea typeface="DM Sans"/>
                  <a:cs typeface="DM Sans"/>
                  <a:sym typeface="DM Sans"/>
                </a:rPr>
                <a:t>No wizards required!</a:t>
              </a:r>
              <a:endParaRPr sz="1200">
                <a:latin typeface="DM Sans"/>
                <a:ea typeface="DM Sans"/>
                <a:cs typeface="DM Sans"/>
                <a:sym typeface="DM Sans"/>
              </a:endParaRPr>
            </a:p>
          </p:txBody>
        </p:sp>
      </p:grpSp>
      <p:sp>
        <p:nvSpPr>
          <p:cNvPr id="259" name="Google Shape;259;p33"/>
          <p:cNvSpPr/>
          <p:nvPr/>
        </p:nvSpPr>
        <p:spPr>
          <a:xfrm>
            <a:off x="461850" y="2417489"/>
            <a:ext cx="1706400" cy="21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Tools</a:t>
            </a:r>
            <a:r>
              <a:rPr b="1" lang="en" sz="2000">
                <a:latin typeface="DM Sans"/>
                <a:ea typeface="DM Sans"/>
                <a:cs typeface="DM Sans"/>
                <a:sym typeface="DM Sans"/>
              </a:rPr>
              <a:t>?</a:t>
            </a:r>
            <a:endParaRPr b="1" sz="20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rPr lang="en" sz="1800">
                <a:latin typeface="DM Sans"/>
                <a:ea typeface="DM Sans"/>
                <a:cs typeface="DM Sans"/>
                <a:sym typeface="DM Sans"/>
              </a:rPr>
              <a:t>Figma</a:t>
            </a:r>
            <a:endParaRPr sz="18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collaborative design, interactive prototype flow</a:t>
            </a:r>
            <a:endParaRPr sz="1200">
              <a:latin typeface="DM Sans"/>
              <a:ea typeface="DM Sans"/>
              <a:cs typeface="DM Sans"/>
              <a:sym typeface="DM Sans"/>
            </a:endParaRPr>
          </a:p>
          <a:p>
            <a:pPr indent="0" lvl="0" marL="0" rtl="0" algn="l">
              <a:spcBef>
                <a:spcPts val="0"/>
              </a:spcBef>
              <a:spcAft>
                <a:spcPts val="0"/>
              </a:spcAft>
              <a:buNone/>
            </a:pPr>
            <a:r>
              <a:rPr lang="en" sz="1800">
                <a:latin typeface="DM Sans"/>
                <a:ea typeface="DM Sans"/>
                <a:cs typeface="DM Sans"/>
                <a:sym typeface="DM Sans"/>
              </a:rPr>
              <a:t>Figma </a:t>
            </a:r>
            <a:r>
              <a:rPr lang="en" sz="1800">
                <a:latin typeface="DM Sans"/>
                <a:ea typeface="DM Sans"/>
                <a:cs typeface="DM Sans"/>
                <a:sym typeface="DM Sans"/>
              </a:rPr>
              <a:t>Crush</a:t>
            </a:r>
            <a:endParaRPr sz="18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inspiration, re-use of relevant components</a:t>
            </a:r>
            <a:endParaRPr sz="1200">
              <a:latin typeface="DM Sans"/>
              <a:ea typeface="DM Sans"/>
              <a:cs typeface="DM Sans"/>
              <a:sym typeface="DM Sans"/>
            </a:endParaRPr>
          </a:p>
          <a:p>
            <a:pPr indent="0" lvl="0" marL="0" rtl="0" algn="l">
              <a:spcBef>
                <a:spcPts val="0"/>
              </a:spcBef>
              <a:spcAft>
                <a:spcPts val="0"/>
              </a:spcAft>
              <a:buNone/>
            </a:pPr>
            <a:r>
              <a:t/>
            </a:r>
            <a:endParaRPr sz="2000">
              <a:latin typeface="DM Sans"/>
              <a:ea typeface="DM Sans"/>
              <a:cs typeface="DM Sans"/>
              <a:sym typeface="DM Sans"/>
            </a:endParaRPr>
          </a:p>
        </p:txBody>
      </p:sp>
      <p:pic>
        <p:nvPicPr>
          <p:cNvPr id="260" name="Google Shape;260;p33"/>
          <p:cNvPicPr preferRelativeResize="0"/>
          <p:nvPr/>
        </p:nvPicPr>
        <p:blipFill rotWithShape="1">
          <a:blip r:embed="rId3">
            <a:alphaModFix/>
          </a:blip>
          <a:srcRect b="22299" l="0" r="0" t="0"/>
          <a:stretch/>
        </p:blipFill>
        <p:spPr>
          <a:xfrm>
            <a:off x="5052752" y="1252212"/>
            <a:ext cx="1209824" cy="940063"/>
          </a:xfrm>
          <a:prstGeom prst="rect">
            <a:avLst/>
          </a:prstGeom>
          <a:noFill/>
          <a:ln>
            <a:noFill/>
          </a:ln>
        </p:spPr>
      </p:pic>
      <p:pic>
        <p:nvPicPr>
          <p:cNvPr id="261" name="Google Shape;261;p33"/>
          <p:cNvPicPr preferRelativeResize="0"/>
          <p:nvPr/>
        </p:nvPicPr>
        <p:blipFill rotWithShape="1">
          <a:blip r:embed="rId4">
            <a:alphaModFix/>
          </a:blip>
          <a:srcRect b="17369" l="0" r="0" t="0"/>
          <a:stretch/>
        </p:blipFill>
        <p:spPr>
          <a:xfrm>
            <a:off x="7338831" y="1296525"/>
            <a:ext cx="1030370" cy="851426"/>
          </a:xfrm>
          <a:prstGeom prst="rect">
            <a:avLst/>
          </a:prstGeom>
          <a:noFill/>
          <a:ln>
            <a:noFill/>
          </a:ln>
        </p:spPr>
      </p:pic>
      <p:grpSp>
        <p:nvGrpSpPr>
          <p:cNvPr id="262" name="Google Shape;262;p33"/>
          <p:cNvGrpSpPr/>
          <p:nvPr/>
        </p:nvGrpSpPr>
        <p:grpSpPr>
          <a:xfrm>
            <a:off x="2525600" y="1002986"/>
            <a:ext cx="1921525" cy="3839400"/>
            <a:chOff x="2578275" y="1299398"/>
            <a:chExt cx="1921525" cy="3839400"/>
          </a:xfrm>
        </p:grpSpPr>
        <p:sp>
          <p:nvSpPr>
            <p:cNvPr id="263" name="Google Shape;263;p33"/>
            <p:cNvSpPr/>
            <p:nvPr/>
          </p:nvSpPr>
          <p:spPr>
            <a:xfrm>
              <a:off x="2578275" y="1299398"/>
              <a:ext cx="1921500" cy="38394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p:nvPr/>
          </p:nvSpPr>
          <p:spPr>
            <a:xfrm>
              <a:off x="2694700" y="2713886"/>
              <a:ext cx="1805100" cy="23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Challenges</a:t>
              </a:r>
              <a:r>
                <a:rPr b="1" lang="en" sz="2000">
                  <a:latin typeface="DM Sans"/>
                  <a:ea typeface="DM Sans"/>
                  <a:cs typeface="DM Sans"/>
                  <a:sym typeface="DM Sans"/>
                </a:rPr>
                <a:t>?</a:t>
              </a:r>
              <a:endParaRPr b="1" sz="2000">
                <a:latin typeface="DM Sans"/>
                <a:ea typeface="DM Sans"/>
                <a:cs typeface="DM Sans"/>
                <a:sym typeface="DM Sans"/>
              </a:endParaRPr>
            </a:p>
            <a:p>
              <a:pPr indent="0" lvl="0" marL="0" rtl="0" algn="l">
                <a:spcBef>
                  <a:spcPts val="0"/>
                </a:spcBef>
                <a:spcAft>
                  <a:spcPts val="0"/>
                </a:spcAft>
                <a:buNone/>
              </a:pPr>
              <a:r>
                <a:t/>
              </a:r>
              <a:endParaRPr b="1" sz="1200">
                <a:latin typeface="DM Sans"/>
                <a:ea typeface="DM Sans"/>
                <a:cs typeface="DM Sans"/>
                <a:sym typeface="DM Sans"/>
              </a:endParaRPr>
            </a:p>
            <a:p>
              <a:pPr indent="0" lvl="0" marL="0" rtl="0" algn="l">
                <a:spcBef>
                  <a:spcPts val="0"/>
                </a:spcBef>
                <a:spcAft>
                  <a:spcPts val="0"/>
                </a:spcAft>
                <a:buNone/>
              </a:pPr>
              <a:r>
                <a:rPr lang="en" sz="1800">
                  <a:latin typeface="DM Sans"/>
                  <a:ea typeface="DM Sans"/>
                  <a:cs typeface="DM Sans"/>
                  <a:sym typeface="DM Sans"/>
                </a:rPr>
                <a:t>Tools helped…</a:t>
              </a:r>
              <a:endParaRPr sz="18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-collaboration</a:t>
              </a:r>
              <a:endParaRPr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-intuitive platform</a:t>
              </a:r>
              <a:endParaRPr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-easy transitions</a:t>
              </a:r>
              <a:endParaRPr sz="12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 sz="1800">
                  <a:solidFill>
                    <a:schemeClr val="dk1"/>
                  </a:solidFill>
                  <a:latin typeface="DM Sans"/>
                  <a:ea typeface="DM Sans"/>
                  <a:cs typeface="DM Sans"/>
                  <a:sym typeface="DM Sans"/>
                </a:rPr>
                <a:t>Tools didn’t…</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-keeping track of / naming designs</a:t>
              </a:r>
              <a:endParaRPr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-state management</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t/>
              </a:r>
              <a:endParaRPr sz="2000">
                <a:latin typeface="DM Sans"/>
                <a:ea typeface="DM Sans"/>
                <a:cs typeface="DM Sans"/>
                <a:sym typeface="DM Sans"/>
              </a:endParaRPr>
            </a:p>
          </p:txBody>
        </p:sp>
      </p:grpSp>
      <p:pic>
        <p:nvPicPr>
          <p:cNvPr id="265" name="Google Shape;265;p33"/>
          <p:cNvPicPr preferRelativeResize="0"/>
          <p:nvPr/>
        </p:nvPicPr>
        <p:blipFill rotWithShape="1">
          <a:blip r:embed="rId5">
            <a:alphaModFix/>
          </a:blip>
          <a:srcRect b="15340" l="0" r="0" t="0"/>
          <a:stretch/>
        </p:blipFill>
        <p:spPr>
          <a:xfrm>
            <a:off x="2996222" y="1307274"/>
            <a:ext cx="980250" cy="829925"/>
          </a:xfrm>
          <a:prstGeom prst="rect">
            <a:avLst/>
          </a:prstGeom>
          <a:noFill/>
          <a:ln>
            <a:noFill/>
          </a:ln>
        </p:spPr>
      </p:pic>
      <p:pic>
        <p:nvPicPr>
          <p:cNvPr id="266" name="Google Shape;266;p33"/>
          <p:cNvPicPr preferRelativeResize="0"/>
          <p:nvPr/>
        </p:nvPicPr>
        <p:blipFill rotWithShape="1">
          <a:blip r:embed="rId6">
            <a:alphaModFix/>
          </a:blip>
          <a:srcRect b="13141" l="0" r="0" t="0"/>
          <a:stretch/>
        </p:blipFill>
        <p:spPr>
          <a:xfrm>
            <a:off x="824921" y="1296525"/>
            <a:ext cx="980250" cy="8514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375664" y="1136450"/>
            <a:ext cx="5672451" cy="3190750"/>
          </a:xfrm>
          <a:prstGeom prst="rect">
            <a:avLst/>
          </a:prstGeom>
          <a:noFill/>
          <a:ln>
            <a:noFill/>
          </a:ln>
        </p:spPr>
      </p:pic>
      <p:sp>
        <p:nvSpPr>
          <p:cNvPr id="79" name="Google Shape;79;p15"/>
          <p:cNvSpPr txBox="1"/>
          <p:nvPr/>
        </p:nvSpPr>
        <p:spPr>
          <a:xfrm>
            <a:off x="4162025" y="2088225"/>
            <a:ext cx="4275300" cy="19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DM Sans"/>
                <a:ea typeface="DM Sans"/>
                <a:cs typeface="DM Sans"/>
                <a:sym typeface="DM Sans"/>
              </a:rPr>
              <a:t>Online communities, discourse, and news divide and isolate people, leaving them feeling hopeless, unenergized, and without clear ways to participate in politics.</a:t>
            </a:r>
            <a:endParaRPr sz="2000">
              <a:solidFill>
                <a:srgbClr val="434343"/>
              </a:solidFill>
              <a:latin typeface="DM Sans"/>
              <a:ea typeface="DM Sans"/>
              <a:cs typeface="DM Sans"/>
              <a:sym typeface="DM Sans"/>
            </a:endParaRPr>
          </a:p>
        </p:txBody>
      </p:sp>
      <p:sp>
        <p:nvSpPr>
          <p:cNvPr id="80" name="Google Shape;80;p15"/>
          <p:cNvSpPr txBox="1"/>
          <p:nvPr/>
        </p:nvSpPr>
        <p:spPr>
          <a:xfrm>
            <a:off x="4162025" y="1527400"/>
            <a:ext cx="38373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The Problem</a:t>
            </a:r>
            <a:endParaRPr b="1" sz="2000">
              <a:latin typeface="DM Sans"/>
              <a:ea typeface="DM Sans"/>
              <a:cs typeface="DM Sans"/>
              <a:sym typeface="DM Sans"/>
            </a:endParaRPr>
          </a:p>
        </p:txBody>
      </p:sp>
      <p:sp>
        <p:nvSpPr>
          <p:cNvPr id="81" name="Google Shape;81;p15"/>
          <p:cNvSpPr/>
          <p:nvPr/>
        </p:nvSpPr>
        <p:spPr>
          <a:xfrm>
            <a:off x="4257950" y="2010400"/>
            <a:ext cx="1675200" cy="2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462284" y="1136450"/>
            <a:ext cx="5672458" cy="3190750"/>
          </a:xfrm>
          <a:prstGeom prst="rect">
            <a:avLst/>
          </a:prstGeom>
          <a:noFill/>
          <a:ln>
            <a:noFill/>
          </a:ln>
        </p:spPr>
      </p:pic>
      <p:sp>
        <p:nvSpPr>
          <p:cNvPr id="87" name="Google Shape;87;p16"/>
          <p:cNvSpPr txBox="1"/>
          <p:nvPr/>
        </p:nvSpPr>
        <p:spPr>
          <a:xfrm>
            <a:off x="4162025" y="2088225"/>
            <a:ext cx="4250700" cy="20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DM Sans"/>
                <a:ea typeface="DM Sans"/>
                <a:cs typeface="DM Sans"/>
                <a:sym typeface="DM Sans"/>
              </a:rPr>
              <a:t>We provide a platform for people to rally around stories they care about, see people like them, and </a:t>
            </a:r>
            <a:r>
              <a:rPr i="1" lang="en" sz="2000">
                <a:solidFill>
                  <a:srgbClr val="434343"/>
                </a:solidFill>
                <a:latin typeface="DM Sans"/>
                <a:ea typeface="DM Sans"/>
                <a:cs typeface="DM Sans"/>
                <a:sym typeface="DM Sans"/>
              </a:rPr>
              <a:t>get offline</a:t>
            </a:r>
            <a:r>
              <a:rPr lang="en" sz="2000">
                <a:solidFill>
                  <a:srgbClr val="434343"/>
                </a:solidFill>
                <a:latin typeface="DM Sans"/>
                <a:ea typeface="DM Sans"/>
                <a:cs typeface="DM Sans"/>
                <a:sym typeface="DM Sans"/>
              </a:rPr>
              <a:t>—sparking political conversation and action in their communities.</a:t>
            </a:r>
            <a:endParaRPr sz="2000">
              <a:solidFill>
                <a:srgbClr val="434343"/>
              </a:solidFill>
              <a:latin typeface="DM Sans"/>
              <a:ea typeface="DM Sans"/>
              <a:cs typeface="DM Sans"/>
              <a:sym typeface="DM Sans"/>
            </a:endParaRPr>
          </a:p>
        </p:txBody>
      </p:sp>
      <p:sp>
        <p:nvSpPr>
          <p:cNvPr id="88" name="Google Shape;88;p16"/>
          <p:cNvSpPr txBox="1"/>
          <p:nvPr/>
        </p:nvSpPr>
        <p:spPr>
          <a:xfrm>
            <a:off x="4162025" y="1527400"/>
            <a:ext cx="38373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The Solution</a:t>
            </a:r>
            <a:endParaRPr b="1" sz="2000">
              <a:latin typeface="DM Sans"/>
              <a:ea typeface="DM Sans"/>
              <a:cs typeface="DM Sans"/>
              <a:sym typeface="DM Sans"/>
            </a:endParaRPr>
          </a:p>
        </p:txBody>
      </p:sp>
      <p:sp>
        <p:nvSpPr>
          <p:cNvPr id="89" name="Google Shape;89;p16"/>
          <p:cNvSpPr/>
          <p:nvPr/>
        </p:nvSpPr>
        <p:spPr>
          <a:xfrm>
            <a:off x="4257950" y="2010400"/>
            <a:ext cx="1675200" cy="2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2519800" y="2029300"/>
            <a:ext cx="4104401" cy="1084900"/>
          </a:xfrm>
          <a:prstGeom prst="rect">
            <a:avLst/>
          </a:prstGeom>
          <a:noFill/>
          <a:ln>
            <a:noFill/>
          </a:ln>
        </p:spPr>
      </p:pic>
      <p:pic>
        <p:nvPicPr>
          <p:cNvPr id="95" name="Google Shape;95;p17"/>
          <p:cNvPicPr preferRelativeResize="0"/>
          <p:nvPr/>
        </p:nvPicPr>
        <p:blipFill rotWithShape="1">
          <a:blip r:embed="rId4">
            <a:alphaModFix/>
          </a:blip>
          <a:srcRect b="28774" l="0" r="32482" t="0"/>
          <a:stretch/>
        </p:blipFill>
        <p:spPr>
          <a:xfrm rot="-1651641">
            <a:off x="4735601" y="2573905"/>
            <a:ext cx="6173585" cy="3317939"/>
          </a:xfrm>
          <a:prstGeom prst="rect">
            <a:avLst/>
          </a:prstGeom>
          <a:noFill/>
          <a:ln>
            <a:noFill/>
          </a:ln>
        </p:spPr>
      </p:pic>
      <p:pic>
        <p:nvPicPr>
          <p:cNvPr id="96" name="Google Shape;96;p17"/>
          <p:cNvPicPr preferRelativeResize="0"/>
          <p:nvPr/>
        </p:nvPicPr>
        <p:blipFill rotWithShape="1">
          <a:blip r:embed="rId5">
            <a:alphaModFix/>
          </a:blip>
          <a:srcRect b="0" l="0" r="48248" t="0"/>
          <a:stretch/>
        </p:blipFill>
        <p:spPr>
          <a:xfrm rot="-5873335">
            <a:off x="5636052" y="-2447144"/>
            <a:ext cx="2881870" cy="6316256"/>
          </a:xfrm>
          <a:prstGeom prst="rect">
            <a:avLst/>
          </a:prstGeom>
          <a:noFill/>
          <a:ln>
            <a:noFill/>
          </a:ln>
        </p:spPr>
      </p:pic>
      <p:pic>
        <p:nvPicPr>
          <p:cNvPr id="97" name="Google Shape;97;p17"/>
          <p:cNvPicPr preferRelativeResize="0"/>
          <p:nvPr/>
        </p:nvPicPr>
        <p:blipFill rotWithShape="1">
          <a:blip r:embed="rId5">
            <a:alphaModFix/>
          </a:blip>
          <a:srcRect b="0" l="0" r="0" t="44478"/>
          <a:stretch/>
        </p:blipFill>
        <p:spPr>
          <a:xfrm rot="-3632337">
            <a:off x="-1444595" y="-1275645"/>
            <a:ext cx="5568519" cy="3506817"/>
          </a:xfrm>
          <a:prstGeom prst="rect">
            <a:avLst/>
          </a:prstGeom>
          <a:noFill/>
          <a:ln>
            <a:noFill/>
          </a:ln>
        </p:spPr>
      </p:pic>
      <p:pic>
        <p:nvPicPr>
          <p:cNvPr id="98" name="Google Shape;98;p17"/>
          <p:cNvPicPr preferRelativeResize="0"/>
          <p:nvPr/>
        </p:nvPicPr>
        <p:blipFill rotWithShape="1">
          <a:blip r:embed="rId6">
            <a:alphaModFix/>
          </a:blip>
          <a:srcRect b="43829" l="0" r="0" t="0"/>
          <a:stretch/>
        </p:blipFill>
        <p:spPr>
          <a:xfrm rot="751482">
            <a:off x="-875695" y="3234628"/>
            <a:ext cx="5392241" cy="28890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p:nvPr/>
        </p:nvSpPr>
        <p:spPr>
          <a:xfrm>
            <a:off x="364275" y="325250"/>
            <a:ext cx="49221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Simple task:</a:t>
            </a:r>
            <a:r>
              <a:rPr lang="en" sz="2000">
                <a:solidFill>
                  <a:schemeClr val="dk1"/>
                </a:solidFill>
                <a:latin typeface="DM Sans"/>
                <a:ea typeface="DM Sans"/>
                <a:cs typeface="DM Sans"/>
                <a:sym typeface="DM Sans"/>
              </a:rPr>
              <a:t> discover nearby stories</a:t>
            </a:r>
            <a:endParaRPr b="1" sz="2000">
              <a:solidFill>
                <a:schemeClr val="dk1"/>
              </a:solidFill>
              <a:latin typeface="DM Sans"/>
              <a:ea typeface="DM Sans"/>
              <a:cs typeface="DM Sans"/>
              <a:sym typeface="DM Sans"/>
            </a:endParaRPr>
          </a:p>
        </p:txBody>
      </p:sp>
      <p:pic>
        <p:nvPicPr>
          <p:cNvPr id="104" name="Google Shape;104;p18"/>
          <p:cNvPicPr preferRelativeResize="0"/>
          <p:nvPr/>
        </p:nvPicPr>
        <p:blipFill rotWithShape="1">
          <a:blip r:embed="rId3">
            <a:alphaModFix/>
          </a:blip>
          <a:srcRect b="0" l="0" r="9412" t="0"/>
          <a:stretch/>
        </p:blipFill>
        <p:spPr>
          <a:xfrm rot="10800000">
            <a:off x="3405199" y="1194112"/>
            <a:ext cx="2526648" cy="3673425"/>
          </a:xfrm>
          <a:prstGeom prst="rect">
            <a:avLst/>
          </a:prstGeom>
          <a:noFill/>
          <a:ln>
            <a:noFill/>
          </a:ln>
        </p:spPr>
      </p:pic>
      <p:pic>
        <p:nvPicPr>
          <p:cNvPr id="105" name="Google Shape;105;p18"/>
          <p:cNvPicPr preferRelativeResize="0"/>
          <p:nvPr/>
        </p:nvPicPr>
        <p:blipFill rotWithShape="1">
          <a:blip r:embed="rId4">
            <a:alphaModFix/>
          </a:blip>
          <a:srcRect b="23318" l="22955" r="-1356" t="0"/>
          <a:stretch/>
        </p:blipFill>
        <p:spPr>
          <a:xfrm rot="10800000">
            <a:off x="6004208" y="1194112"/>
            <a:ext cx="2824991" cy="3673425"/>
          </a:xfrm>
          <a:prstGeom prst="rect">
            <a:avLst/>
          </a:prstGeom>
          <a:noFill/>
          <a:ln>
            <a:noFill/>
          </a:ln>
        </p:spPr>
      </p:pic>
      <p:sp>
        <p:nvSpPr>
          <p:cNvPr id="106" name="Google Shape;106;p18"/>
          <p:cNvSpPr/>
          <p:nvPr/>
        </p:nvSpPr>
        <p:spPr>
          <a:xfrm>
            <a:off x="364275" y="1194100"/>
            <a:ext cx="2825100" cy="3673500"/>
          </a:xfrm>
          <a:prstGeom prst="roundRect">
            <a:avLst>
              <a:gd fmla="val 965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DM Sans"/>
                <a:ea typeface="DM Sans"/>
                <a:cs typeface="DM Sans"/>
                <a:sym typeface="DM Sans"/>
              </a:rPr>
              <a:t>Users click on a pin  on the map to open either a video or a news story shared by nearby users. </a:t>
            </a:r>
            <a:endParaRPr sz="2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19"/>
          <p:cNvPicPr preferRelativeResize="0"/>
          <p:nvPr/>
        </p:nvPicPr>
        <p:blipFill rotWithShape="1">
          <a:blip r:embed="rId3">
            <a:alphaModFix/>
          </a:blip>
          <a:srcRect b="0" l="37419" r="1834" t="0"/>
          <a:stretch/>
        </p:blipFill>
        <p:spPr>
          <a:xfrm>
            <a:off x="3464175" y="1083475"/>
            <a:ext cx="5368799" cy="3905250"/>
          </a:xfrm>
          <a:prstGeom prst="rect">
            <a:avLst/>
          </a:prstGeom>
          <a:noFill/>
          <a:ln>
            <a:noFill/>
          </a:ln>
        </p:spPr>
      </p:pic>
      <p:sp>
        <p:nvSpPr>
          <p:cNvPr id="112" name="Google Shape;112;p19"/>
          <p:cNvSpPr/>
          <p:nvPr/>
        </p:nvSpPr>
        <p:spPr>
          <a:xfrm>
            <a:off x="364275" y="325250"/>
            <a:ext cx="49221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Medium task:</a:t>
            </a:r>
            <a:r>
              <a:rPr lang="en" sz="2000">
                <a:solidFill>
                  <a:schemeClr val="dk1"/>
                </a:solidFill>
                <a:latin typeface="DM Sans"/>
                <a:ea typeface="DM Sans"/>
                <a:cs typeface="DM Sans"/>
                <a:sym typeface="DM Sans"/>
              </a:rPr>
              <a:t> share your stories</a:t>
            </a:r>
            <a:endParaRPr b="1" sz="2000">
              <a:solidFill>
                <a:schemeClr val="dk1"/>
              </a:solidFill>
              <a:latin typeface="DM Sans"/>
              <a:ea typeface="DM Sans"/>
              <a:cs typeface="DM Sans"/>
              <a:sym typeface="DM Sans"/>
            </a:endParaRPr>
          </a:p>
        </p:txBody>
      </p:sp>
      <p:sp>
        <p:nvSpPr>
          <p:cNvPr id="113" name="Google Shape;113;p19"/>
          <p:cNvSpPr/>
          <p:nvPr/>
        </p:nvSpPr>
        <p:spPr>
          <a:xfrm>
            <a:off x="364275" y="1194100"/>
            <a:ext cx="2825100" cy="3673500"/>
          </a:xfrm>
          <a:prstGeom prst="roundRect">
            <a:avLst>
              <a:gd fmla="val 965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DM Sans"/>
                <a:ea typeface="DM Sans"/>
                <a:cs typeface="DM Sans"/>
                <a:sym typeface="DM Sans"/>
              </a:rPr>
              <a:t>Users can click on the ‘+’ button and choose to share either a video or a news story. </a:t>
            </a:r>
            <a:endParaRPr sz="20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p:nvPr/>
        </p:nvSpPr>
        <p:spPr>
          <a:xfrm>
            <a:off x="364275" y="325250"/>
            <a:ext cx="4922100" cy="563100"/>
          </a:xfrm>
          <a:prstGeom prst="roundRect">
            <a:avLst>
              <a:gd fmla="val 3050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Complex task:</a:t>
            </a:r>
            <a:r>
              <a:rPr lang="en" sz="2000">
                <a:solidFill>
                  <a:schemeClr val="dk1"/>
                </a:solidFill>
                <a:latin typeface="DM Sans"/>
                <a:ea typeface="DM Sans"/>
                <a:cs typeface="DM Sans"/>
                <a:sym typeface="DM Sans"/>
              </a:rPr>
              <a:t> spark offline activity </a:t>
            </a:r>
            <a:endParaRPr b="1" sz="2000">
              <a:solidFill>
                <a:schemeClr val="dk1"/>
              </a:solidFill>
              <a:latin typeface="DM Sans"/>
              <a:ea typeface="DM Sans"/>
              <a:cs typeface="DM Sans"/>
              <a:sym typeface="DM Sans"/>
            </a:endParaRPr>
          </a:p>
        </p:txBody>
      </p:sp>
      <p:sp>
        <p:nvSpPr>
          <p:cNvPr id="119" name="Google Shape;119;p20"/>
          <p:cNvSpPr/>
          <p:nvPr/>
        </p:nvSpPr>
        <p:spPr>
          <a:xfrm>
            <a:off x="364275" y="1194100"/>
            <a:ext cx="2825100" cy="3673500"/>
          </a:xfrm>
          <a:prstGeom prst="roundRect">
            <a:avLst>
              <a:gd fmla="val 9655"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DM Sans"/>
                <a:ea typeface="DM Sans"/>
                <a:cs typeface="DM Sans"/>
                <a:sym typeface="DM Sans"/>
              </a:rPr>
              <a:t>When there is high levels of interest in a particular theme, users can learn more about and participate in offline political activity.</a:t>
            </a:r>
            <a:endParaRPr sz="2000">
              <a:solidFill>
                <a:schemeClr val="dk1"/>
              </a:solidFill>
              <a:latin typeface="DM Sans"/>
              <a:ea typeface="DM Sans"/>
              <a:cs typeface="DM Sans"/>
              <a:sym typeface="DM Sans"/>
            </a:endParaRPr>
          </a:p>
        </p:txBody>
      </p:sp>
      <p:pic>
        <p:nvPicPr>
          <p:cNvPr id="120" name="Google Shape;120;p20"/>
          <p:cNvPicPr preferRelativeResize="0"/>
          <p:nvPr/>
        </p:nvPicPr>
        <p:blipFill>
          <a:blip r:embed="rId3">
            <a:alphaModFix/>
          </a:blip>
          <a:stretch>
            <a:fillRect/>
          </a:stretch>
        </p:blipFill>
        <p:spPr>
          <a:xfrm rot="10800000">
            <a:off x="3551475" y="1202553"/>
            <a:ext cx="2781401" cy="3656592"/>
          </a:xfrm>
          <a:prstGeom prst="rect">
            <a:avLst/>
          </a:prstGeom>
          <a:noFill/>
          <a:ln>
            <a:noFill/>
          </a:ln>
        </p:spPr>
      </p:pic>
      <p:pic>
        <p:nvPicPr>
          <p:cNvPr id="121" name="Google Shape;121;p20"/>
          <p:cNvPicPr preferRelativeResize="0"/>
          <p:nvPr/>
        </p:nvPicPr>
        <p:blipFill rotWithShape="1">
          <a:blip r:embed="rId4">
            <a:alphaModFix/>
          </a:blip>
          <a:srcRect b="16217" l="46178" r="0" t="20849"/>
          <a:stretch/>
        </p:blipFill>
        <p:spPr>
          <a:xfrm rot="10800000">
            <a:off x="6428984" y="1194100"/>
            <a:ext cx="2410216" cy="367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Major Design Changes: Pin</a:t>
            </a:r>
            <a:endParaRPr>
              <a:latin typeface="DM Sans"/>
              <a:ea typeface="DM Sans"/>
              <a:cs typeface="DM Sans"/>
              <a:sym typeface="DM Sans"/>
            </a:endParaRPr>
          </a:p>
        </p:txBody>
      </p:sp>
      <p:sp>
        <p:nvSpPr>
          <p:cNvPr id="127" name="Google Shape;127;p21"/>
          <p:cNvSpPr txBox="1"/>
          <p:nvPr>
            <p:ph idx="1" type="body"/>
          </p:nvPr>
        </p:nvSpPr>
        <p:spPr>
          <a:xfrm>
            <a:off x="311700" y="1152475"/>
            <a:ext cx="8563200" cy="207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DM Sans"/>
                <a:ea typeface="DM Sans"/>
                <a:cs typeface="DM Sans"/>
                <a:sym typeface="DM Sans"/>
              </a:rPr>
              <a:t>We decided to ideate on the pin idea since we received feedback that our pin could convey more information</a:t>
            </a:r>
            <a:r>
              <a:rPr lang="en">
                <a:latin typeface="DM Sans"/>
                <a:ea typeface="DM Sans"/>
                <a:cs typeface="DM Sans"/>
                <a:sym typeface="DM Sans"/>
              </a:rPr>
              <a:t> (e.g. if the pin represented a video or a news story)</a:t>
            </a:r>
            <a:r>
              <a:rPr lang="en">
                <a:latin typeface="DM Sans"/>
                <a:ea typeface="DM Sans"/>
                <a:cs typeface="DM Sans"/>
                <a:sym typeface="DM Sans"/>
              </a:rPr>
              <a:t>. </a:t>
            </a:r>
            <a:endParaRPr>
              <a:latin typeface="DM Sans"/>
              <a:ea typeface="DM Sans"/>
              <a:cs typeface="DM Sans"/>
              <a:sym typeface="DM Sans"/>
            </a:endParaRPr>
          </a:p>
        </p:txBody>
      </p:sp>
      <p:pic>
        <p:nvPicPr>
          <p:cNvPr id="128" name="Google Shape;128;p21"/>
          <p:cNvPicPr preferRelativeResize="0"/>
          <p:nvPr/>
        </p:nvPicPr>
        <p:blipFill rotWithShape="1">
          <a:blip r:embed="rId3">
            <a:alphaModFix/>
          </a:blip>
          <a:srcRect b="27353" l="5815" r="5806" t="11727"/>
          <a:stretch/>
        </p:blipFill>
        <p:spPr>
          <a:xfrm>
            <a:off x="3061275" y="2714625"/>
            <a:ext cx="1863500" cy="1962376"/>
          </a:xfrm>
          <a:prstGeom prst="rect">
            <a:avLst/>
          </a:prstGeom>
          <a:noFill/>
          <a:ln>
            <a:noFill/>
          </a:ln>
        </p:spPr>
      </p:pic>
      <p:pic>
        <p:nvPicPr>
          <p:cNvPr id="129" name="Google Shape;129;p21"/>
          <p:cNvPicPr preferRelativeResize="0"/>
          <p:nvPr/>
        </p:nvPicPr>
        <p:blipFill>
          <a:blip r:embed="rId4">
            <a:alphaModFix/>
          </a:blip>
          <a:stretch>
            <a:fillRect/>
          </a:stretch>
        </p:blipFill>
        <p:spPr>
          <a:xfrm>
            <a:off x="6430075" y="2714625"/>
            <a:ext cx="1174725" cy="1230075"/>
          </a:xfrm>
          <a:prstGeom prst="rect">
            <a:avLst/>
          </a:prstGeom>
          <a:noFill/>
          <a:ln>
            <a:noFill/>
          </a:ln>
        </p:spPr>
      </p:pic>
      <p:pic>
        <p:nvPicPr>
          <p:cNvPr id="130" name="Google Shape;130;p21"/>
          <p:cNvPicPr preferRelativeResize="0"/>
          <p:nvPr/>
        </p:nvPicPr>
        <p:blipFill>
          <a:blip r:embed="rId5">
            <a:alphaModFix/>
          </a:blip>
          <a:stretch>
            <a:fillRect/>
          </a:stretch>
        </p:blipFill>
        <p:spPr>
          <a:xfrm>
            <a:off x="7716525" y="2714625"/>
            <a:ext cx="1109900" cy="1175225"/>
          </a:xfrm>
          <a:prstGeom prst="rect">
            <a:avLst/>
          </a:prstGeom>
          <a:noFill/>
          <a:ln>
            <a:noFill/>
          </a:ln>
        </p:spPr>
      </p:pic>
      <p:pic>
        <p:nvPicPr>
          <p:cNvPr id="131" name="Google Shape;131;p21"/>
          <p:cNvPicPr preferRelativeResize="0"/>
          <p:nvPr/>
        </p:nvPicPr>
        <p:blipFill>
          <a:blip r:embed="rId6">
            <a:alphaModFix/>
          </a:blip>
          <a:stretch>
            <a:fillRect/>
          </a:stretch>
        </p:blipFill>
        <p:spPr>
          <a:xfrm>
            <a:off x="5402511" y="2714625"/>
            <a:ext cx="1027575" cy="1317150"/>
          </a:xfrm>
          <a:prstGeom prst="rect">
            <a:avLst/>
          </a:prstGeom>
          <a:noFill/>
          <a:ln>
            <a:noFill/>
          </a:ln>
        </p:spPr>
      </p:pic>
      <p:sp>
        <p:nvSpPr>
          <p:cNvPr id="132" name="Google Shape;132;p21"/>
          <p:cNvSpPr txBox="1"/>
          <p:nvPr/>
        </p:nvSpPr>
        <p:spPr>
          <a:xfrm>
            <a:off x="5402488" y="3881925"/>
            <a:ext cx="12525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Generic pin</a:t>
            </a:r>
            <a:endParaRPr>
              <a:latin typeface="DM Sans"/>
              <a:ea typeface="DM Sans"/>
              <a:cs typeface="DM Sans"/>
              <a:sym typeface="DM Sans"/>
            </a:endParaRPr>
          </a:p>
        </p:txBody>
      </p:sp>
      <p:sp>
        <p:nvSpPr>
          <p:cNvPr id="133" name="Google Shape;133;p21"/>
          <p:cNvSpPr txBox="1"/>
          <p:nvPr/>
        </p:nvSpPr>
        <p:spPr>
          <a:xfrm>
            <a:off x="6564000" y="3881925"/>
            <a:ext cx="1252500" cy="6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P</a:t>
            </a:r>
            <a:r>
              <a:rPr lang="en">
                <a:latin typeface="DM Sans"/>
                <a:ea typeface="DM Sans"/>
                <a:cs typeface="DM Sans"/>
                <a:sym typeface="DM Sans"/>
              </a:rPr>
              <a:t>in to show news</a:t>
            </a:r>
            <a:endParaRPr>
              <a:latin typeface="DM Sans"/>
              <a:ea typeface="DM Sans"/>
              <a:cs typeface="DM Sans"/>
              <a:sym typeface="DM Sans"/>
            </a:endParaRPr>
          </a:p>
        </p:txBody>
      </p:sp>
      <p:sp>
        <p:nvSpPr>
          <p:cNvPr id="134" name="Google Shape;134;p21"/>
          <p:cNvSpPr txBox="1"/>
          <p:nvPr/>
        </p:nvSpPr>
        <p:spPr>
          <a:xfrm>
            <a:off x="7716525" y="3868500"/>
            <a:ext cx="1252500" cy="6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Pin to show video</a:t>
            </a:r>
            <a:endParaRPr>
              <a:latin typeface="DM Sans"/>
              <a:ea typeface="DM Sans"/>
              <a:cs typeface="DM Sans"/>
              <a:sym typeface="DM Sans"/>
            </a:endParaRPr>
          </a:p>
        </p:txBody>
      </p:sp>
      <p:pic>
        <p:nvPicPr>
          <p:cNvPr id="135" name="Google Shape;135;p21"/>
          <p:cNvPicPr preferRelativeResize="0"/>
          <p:nvPr/>
        </p:nvPicPr>
        <p:blipFill>
          <a:blip r:embed="rId7">
            <a:alphaModFix/>
          </a:blip>
          <a:stretch>
            <a:fillRect/>
          </a:stretch>
        </p:blipFill>
        <p:spPr>
          <a:xfrm>
            <a:off x="492925" y="2931306"/>
            <a:ext cx="723900" cy="819150"/>
          </a:xfrm>
          <a:prstGeom prst="rect">
            <a:avLst/>
          </a:prstGeom>
          <a:noFill/>
          <a:ln>
            <a:noFill/>
          </a:ln>
        </p:spPr>
      </p:pic>
      <p:sp>
        <p:nvSpPr>
          <p:cNvPr id="136" name="Google Shape;136;p21"/>
          <p:cNvSpPr txBox="1"/>
          <p:nvPr/>
        </p:nvSpPr>
        <p:spPr>
          <a:xfrm>
            <a:off x="3252675" y="2230200"/>
            <a:ext cx="12525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Ideation</a:t>
            </a:r>
            <a:endParaRPr b="1">
              <a:latin typeface="DM Sans"/>
              <a:ea typeface="DM Sans"/>
              <a:cs typeface="DM Sans"/>
              <a:sym typeface="DM Sans"/>
            </a:endParaRPr>
          </a:p>
        </p:txBody>
      </p:sp>
      <p:sp>
        <p:nvSpPr>
          <p:cNvPr id="137" name="Google Shape;137;p21"/>
          <p:cNvSpPr txBox="1"/>
          <p:nvPr/>
        </p:nvSpPr>
        <p:spPr>
          <a:xfrm>
            <a:off x="5485150" y="2230200"/>
            <a:ext cx="12525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Med-fi </a:t>
            </a:r>
            <a:endParaRPr b="1">
              <a:latin typeface="DM Sans"/>
              <a:ea typeface="DM Sans"/>
              <a:cs typeface="DM Sans"/>
              <a:sym typeface="DM Sans"/>
            </a:endParaRPr>
          </a:p>
        </p:txBody>
      </p:sp>
      <p:sp>
        <p:nvSpPr>
          <p:cNvPr id="138" name="Google Shape;138;p21"/>
          <p:cNvSpPr txBox="1"/>
          <p:nvPr/>
        </p:nvSpPr>
        <p:spPr>
          <a:xfrm>
            <a:off x="589225" y="2230200"/>
            <a:ext cx="12525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Low-fi </a:t>
            </a:r>
            <a:endParaRPr b="1">
              <a:latin typeface="DM Sans"/>
              <a:ea typeface="DM Sans"/>
              <a:cs typeface="DM Sans"/>
              <a:sym typeface="DM Sans"/>
            </a:endParaRPr>
          </a:p>
        </p:txBody>
      </p:sp>
      <p:pic>
        <p:nvPicPr>
          <p:cNvPr id="139" name="Google Shape;139;p21"/>
          <p:cNvPicPr preferRelativeResize="0"/>
          <p:nvPr/>
        </p:nvPicPr>
        <p:blipFill>
          <a:blip r:embed="rId8">
            <a:alphaModFix/>
          </a:blip>
          <a:stretch>
            <a:fillRect/>
          </a:stretch>
        </p:blipFill>
        <p:spPr>
          <a:xfrm>
            <a:off x="1319050" y="2945749"/>
            <a:ext cx="595760" cy="819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FFFF0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